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sldIdLst>
    <p:sldId id="256" r:id="rId4"/>
    <p:sldId id="263" r:id="rId5"/>
    <p:sldId id="262" r:id="rId6"/>
    <p:sldId id="267" r:id="rId7"/>
    <p:sldId id="269" r:id="rId8"/>
    <p:sldId id="264" r:id="rId9"/>
    <p:sldId id="265"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p:scale>
          <a:sx n="66" d="100"/>
          <a:sy n="66" d="100"/>
        </p:scale>
        <p:origin x="-5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t>07/04/2014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302130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t>07/04/2014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147679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t>07/04/2014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643061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4291747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1300533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180751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165123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162309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1823099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3376437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44815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smtClean="0"/>
              <a:t>07/04/2014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3153116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1653218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40552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3777785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1055058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30644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2591006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739898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1449241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502199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46814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BDC52-8CC7-4C29-B1F6-671758C65474}" type="datetimeFigureOut">
              <a:rPr lang="en-IE" smtClean="0"/>
              <a:t>07/04/2014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288261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2660327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2378083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4001156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179588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E8BDC52-8CC7-4C29-B1F6-671758C65474}" type="datetimeFigureOut">
              <a:rPr lang="en-IE" smtClean="0"/>
              <a:t>07/04/2014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278774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E8BDC52-8CC7-4C29-B1F6-671758C65474}" type="datetimeFigureOut">
              <a:rPr lang="en-IE" smtClean="0"/>
              <a:t>07/04/2014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162561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E8BDC52-8CC7-4C29-B1F6-671758C65474}" type="datetimeFigureOut">
              <a:rPr lang="en-IE" smtClean="0"/>
              <a:t>07/04/2014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341767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BDC52-8CC7-4C29-B1F6-671758C65474}" type="datetimeFigureOut">
              <a:rPr lang="en-IE" smtClean="0"/>
              <a:t>07/04/2014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98863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smtClean="0"/>
              <a:t>07/04/2014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113946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BDC52-8CC7-4C29-B1F6-671758C65474}" type="datetimeFigureOut">
              <a:rPr lang="en-IE" smtClean="0"/>
              <a:t>07/04/2014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CFDFB48-1E1D-4188-886C-CF2E5C2E3AD1}" type="slidenum">
              <a:rPr lang="en-IE" smtClean="0"/>
              <a:t>‹Nº›</a:t>
            </a:fld>
            <a:endParaRPr lang="en-IE"/>
          </a:p>
        </p:txBody>
      </p:sp>
    </p:spTree>
    <p:extLst>
      <p:ext uri="{BB962C8B-B14F-4D97-AF65-F5344CB8AC3E}">
        <p14:creationId xmlns:p14="http://schemas.microsoft.com/office/powerpoint/2010/main" val="99972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BDC52-8CC7-4C29-B1F6-671758C65474}" type="datetimeFigureOut">
              <a:rPr lang="en-IE" smtClean="0"/>
              <a:t>07/04/2014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DFB48-1E1D-4188-886C-CF2E5C2E3AD1}" type="slidenum">
              <a:rPr lang="en-IE" smtClean="0"/>
              <a:t>‹Nº›</a:t>
            </a:fld>
            <a:endParaRPr lang="en-IE"/>
          </a:p>
        </p:txBody>
      </p:sp>
    </p:spTree>
    <p:extLst>
      <p:ext uri="{BB962C8B-B14F-4D97-AF65-F5344CB8AC3E}">
        <p14:creationId xmlns:p14="http://schemas.microsoft.com/office/powerpoint/2010/main" val="1211081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7051877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BDC52-8CC7-4C29-B1F6-671758C65474}" type="datetimeFigureOut">
              <a:rPr lang="en-IE">
                <a:solidFill>
                  <a:prstClr val="black">
                    <a:tint val="75000"/>
                  </a:prstClr>
                </a:solidFill>
              </a:rPr>
              <a:pPr/>
              <a:t>07/04/2014</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DFB48-1E1D-4188-886C-CF2E5C2E3AD1}" type="slidenum">
              <a:rPr lang="en-IE">
                <a:solidFill>
                  <a:prstClr val="black">
                    <a:tint val="75000"/>
                  </a:prstClr>
                </a:solidFill>
              </a:rPr>
              <a:pPr/>
              <a:t>‹Nº›</a:t>
            </a:fld>
            <a:endParaRPr lang="en-IE">
              <a:solidFill>
                <a:prstClr val="black">
                  <a:tint val="75000"/>
                </a:prstClr>
              </a:solidFill>
            </a:endParaRPr>
          </a:p>
        </p:txBody>
      </p:sp>
    </p:spTree>
    <p:extLst>
      <p:ext uri="{BB962C8B-B14F-4D97-AF65-F5344CB8AC3E}">
        <p14:creationId xmlns:p14="http://schemas.microsoft.com/office/powerpoint/2010/main" val="23214858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p:spPr>
        <p:txBody>
          <a:bodyPr>
            <a:normAutofit fontScale="90000"/>
          </a:bodyPr>
          <a:lstStyle/>
          <a:p>
            <a:r>
              <a:rPr lang="en-IE" sz="5300" dirty="0" smtClean="0">
                <a:solidFill>
                  <a:schemeClr val="bg1"/>
                </a:solidFill>
              </a:rPr>
              <a:t>The International Year of Light</a:t>
            </a:r>
            <a:br>
              <a:rPr lang="en-IE" sz="5300" dirty="0" smtClean="0">
                <a:solidFill>
                  <a:schemeClr val="bg1"/>
                </a:solidFill>
              </a:rPr>
            </a:br>
            <a:r>
              <a:rPr lang="en-IE" sz="3600" dirty="0" smtClean="0">
                <a:solidFill>
                  <a:schemeClr val="bg1"/>
                </a:solidFill>
              </a:rPr>
              <a:t>and Light-based Technologies</a:t>
            </a:r>
            <a:r>
              <a:rPr lang="en-IE" dirty="0" smtClean="0">
                <a:solidFill>
                  <a:schemeClr val="bg1"/>
                </a:solidFill>
              </a:rPr>
              <a:t/>
            </a:r>
            <a:br>
              <a:rPr lang="en-IE" dirty="0" smtClean="0">
                <a:solidFill>
                  <a:schemeClr val="bg1"/>
                </a:solidFill>
              </a:rPr>
            </a:br>
            <a:r>
              <a:rPr lang="en-IE" sz="6000" dirty="0" smtClean="0">
                <a:solidFill>
                  <a:schemeClr val="bg1"/>
                </a:solidFill>
              </a:rPr>
              <a:t>2015</a:t>
            </a:r>
            <a:endParaRPr lang="en-IE" sz="6000" dirty="0">
              <a:solidFill>
                <a:schemeClr val="bg1"/>
              </a:solidFill>
            </a:endParaRP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714" y="4736414"/>
            <a:ext cx="127943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6827" y="4740420"/>
            <a:ext cx="168669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1222"/>
          <a:stretch/>
        </p:blipFill>
        <p:spPr bwMode="auto">
          <a:xfrm>
            <a:off x="3630099" y="4740420"/>
            <a:ext cx="1874688"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508"/>
          <a:stretch/>
        </p:blipFill>
        <p:spPr bwMode="auto">
          <a:xfrm>
            <a:off x="1551614" y="4740420"/>
            <a:ext cx="200193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486456" y="4255562"/>
            <a:ext cx="2331216" cy="461665"/>
          </a:xfrm>
          <a:prstGeom prst="rect">
            <a:avLst/>
          </a:prstGeom>
          <a:noFill/>
        </p:spPr>
        <p:txBody>
          <a:bodyPr wrap="none" rtlCol="0">
            <a:spAutoFit/>
          </a:bodyPr>
          <a:lstStyle/>
          <a:p>
            <a:r>
              <a:rPr lang="en-IE" sz="2400" b="1" dirty="0" smtClean="0">
                <a:solidFill>
                  <a:schemeClr val="bg1"/>
                </a:solidFill>
              </a:rPr>
              <a:t>Communications</a:t>
            </a:r>
            <a:endParaRPr lang="en-IE" sz="2400" b="1" dirty="0">
              <a:solidFill>
                <a:schemeClr val="bg1"/>
              </a:solidFill>
            </a:endParaRPr>
          </a:p>
        </p:txBody>
      </p:sp>
      <p:sp>
        <p:nvSpPr>
          <p:cNvPr id="9" name="TextBox 8"/>
          <p:cNvSpPr txBox="1"/>
          <p:nvPr/>
        </p:nvSpPr>
        <p:spPr>
          <a:xfrm>
            <a:off x="434037" y="4255562"/>
            <a:ext cx="1034257" cy="461665"/>
          </a:xfrm>
          <a:prstGeom prst="rect">
            <a:avLst/>
          </a:prstGeom>
          <a:noFill/>
        </p:spPr>
        <p:txBody>
          <a:bodyPr wrap="none" rtlCol="0">
            <a:spAutoFit/>
          </a:bodyPr>
          <a:lstStyle/>
          <a:p>
            <a:r>
              <a:rPr lang="en-IE" sz="2400" b="1" dirty="0" smtClean="0">
                <a:solidFill>
                  <a:schemeClr val="bg1"/>
                </a:solidFill>
              </a:rPr>
              <a:t>Health</a:t>
            </a:r>
            <a:endParaRPr lang="en-IE" sz="2400" b="1" dirty="0">
              <a:solidFill>
                <a:schemeClr val="bg1"/>
              </a:solidFill>
            </a:endParaRPr>
          </a:p>
        </p:txBody>
      </p:sp>
      <p:sp>
        <p:nvSpPr>
          <p:cNvPr id="10" name="TextBox 9"/>
          <p:cNvSpPr txBox="1"/>
          <p:nvPr/>
        </p:nvSpPr>
        <p:spPr>
          <a:xfrm>
            <a:off x="3862994" y="4255562"/>
            <a:ext cx="1344022" cy="461665"/>
          </a:xfrm>
          <a:prstGeom prst="rect">
            <a:avLst/>
          </a:prstGeom>
          <a:noFill/>
        </p:spPr>
        <p:txBody>
          <a:bodyPr wrap="none" rtlCol="0">
            <a:spAutoFit/>
          </a:bodyPr>
          <a:lstStyle/>
          <a:p>
            <a:r>
              <a:rPr lang="en-IE" sz="2400" b="1" dirty="0" smtClean="0">
                <a:solidFill>
                  <a:schemeClr val="bg1"/>
                </a:solidFill>
              </a:rPr>
              <a:t>Economy</a:t>
            </a:r>
            <a:endParaRPr lang="en-IE" sz="2400" b="1" dirty="0">
              <a:solidFill>
                <a:schemeClr val="bg1"/>
              </a:solidFill>
            </a:endParaRPr>
          </a:p>
        </p:txBody>
      </p:sp>
      <p:pic>
        <p:nvPicPr>
          <p:cNvPr id="11"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30072" y="4728126"/>
            <a:ext cx="1561846"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491292" y="4255562"/>
            <a:ext cx="1896866" cy="461665"/>
          </a:xfrm>
          <a:prstGeom prst="rect">
            <a:avLst/>
          </a:prstGeom>
          <a:noFill/>
        </p:spPr>
        <p:txBody>
          <a:bodyPr wrap="none" rtlCol="0">
            <a:spAutoFit/>
          </a:bodyPr>
          <a:lstStyle/>
          <a:p>
            <a:r>
              <a:rPr lang="en-IE" sz="2400" b="1" dirty="0" smtClean="0">
                <a:solidFill>
                  <a:schemeClr val="bg1"/>
                </a:solidFill>
              </a:rPr>
              <a:t>Environment </a:t>
            </a:r>
            <a:endParaRPr lang="en-IE" sz="2400" b="1" dirty="0">
              <a:solidFill>
                <a:schemeClr val="bg1"/>
              </a:solidFill>
            </a:endParaRPr>
          </a:p>
        </p:txBody>
      </p:sp>
      <p:sp>
        <p:nvSpPr>
          <p:cNvPr id="13" name="TextBox 12"/>
          <p:cNvSpPr txBox="1"/>
          <p:nvPr/>
        </p:nvSpPr>
        <p:spPr>
          <a:xfrm>
            <a:off x="7605022" y="4255562"/>
            <a:ext cx="926857" cy="461665"/>
          </a:xfrm>
          <a:prstGeom prst="rect">
            <a:avLst/>
          </a:prstGeom>
          <a:noFill/>
        </p:spPr>
        <p:txBody>
          <a:bodyPr wrap="none" rtlCol="0">
            <a:spAutoFit/>
          </a:bodyPr>
          <a:lstStyle/>
          <a:p>
            <a:r>
              <a:rPr lang="en-IE" sz="2400" b="1" dirty="0" smtClean="0">
                <a:solidFill>
                  <a:schemeClr val="bg1"/>
                </a:solidFill>
              </a:rPr>
              <a:t>Social</a:t>
            </a:r>
            <a:endParaRPr lang="en-IE" sz="2400" b="1" dirty="0">
              <a:solidFill>
                <a:schemeClr val="bg1"/>
              </a:solidFill>
            </a:endParaRPr>
          </a:p>
        </p:txBody>
      </p:sp>
      <p:pic>
        <p:nvPicPr>
          <p:cNvPr id="1031" name="Picture 7" descr="http://www.un.org/Depts/dhl/maplib/images_maplib/unflag.gif"/>
          <p:cNvPicPr>
            <a:picLocks noChangeAspect="1" noChangeArrowheads="1"/>
          </p:cNvPicPr>
          <p:nvPr/>
        </p:nvPicPr>
        <p:blipFill rotWithShape="1">
          <a:blip r:embed="rId7">
            <a:clrChange>
              <a:clrFrom>
                <a:srgbClr val="1F4DAA"/>
              </a:clrFrom>
              <a:clrTo>
                <a:srgbClr val="1F4DAA">
                  <a:alpha val="0"/>
                </a:srgbClr>
              </a:clrTo>
            </a:clrChange>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20356" t="8041" r="20540" b="13242"/>
          <a:stretch/>
        </p:blipFill>
        <p:spPr bwMode="auto">
          <a:xfrm>
            <a:off x="1790452" y="2715129"/>
            <a:ext cx="1686893" cy="14977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71170" y="2380740"/>
            <a:ext cx="2572383" cy="178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http://upload.wikimedia.org/wikipedia/commons/0/07/UNESCO_logo_whit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46959" y="2836121"/>
            <a:ext cx="1576092" cy="127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095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9" name="Rectangle 18"/>
          <p:cNvSpPr/>
          <p:nvPr/>
        </p:nvSpPr>
        <p:spPr>
          <a:xfrm>
            <a:off x="600348" y="4976008"/>
            <a:ext cx="7920880" cy="1477328"/>
          </a:xfrm>
          <a:prstGeom prst="rect">
            <a:avLst/>
          </a:prstGeom>
        </p:spPr>
        <p:txBody>
          <a:bodyPr wrap="square">
            <a:spAutoFit/>
          </a:bodyPr>
          <a:lstStyle/>
          <a:p>
            <a:r>
              <a:rPr lang="en-US" dirty="0">
                <a:solidFill>
                  <a:schemeClr val="bg1"/>
                </a:solidFill>
              </a:rPr>
              <a:t>Argentina, Australia, Azerbaijan, Bosnia and Herzegovina, Chile, China, Colombia, Cuba, Dominican Republic, Ecuador, France, Ghana, Guinea, Haiti, Honduras, Israel, Italy, Japan, Mauritius, Mexico, Montenegro, Morocco, Nepal, New Zealand, Nicaragua, Palau, Republic of Korea, Russian Federation, Somalia, Spain, Sri Lanka, Tunisia, Turkey, Ukraine and United States of America</a:t>
            </a:r>
            <a:endParaRPr lang="en-IE" dirty="0">
              <a:solidFill>
                <a:schemeClr val="bg1"/>
              </a:solidFill>
            </a:endParaRPr>
          </a:p>
        </p:txBody>
      </p:sp>
      <p:sp>
        <p:nvSpPr>
          <p:cNvPr id="6" name="Title 1"/>
          <p:cNvSpPr>
            <a:spLocks noGrp="1"/>
          </p:cNvSpPr>
          <p:nvPr>
            <p:ph type="ctrTitle"/>
          </p:nvPr>
        </p:nvSpPr>
        <p:spPr>
          <a:xfrm>
            <a:off x="665312" y="404664"/>
            <a:ext cx="8371184" cy="6336704"/>
          </a:xfrm>
        </p:spPr>
        <p:txBody>
          <a:bodyPr anchor="t">
            <a:normAutofit fontScale="90000"/>
          </a:bodyPr>
          <a:lstStyle/>
          <a:p>
            <a:pPr algn="l">
              <a:tabLst>
                <a:tab pos="363538" algn="l"/>
              </a:tabLst>
            </a:pPr>
            <a:r>
              <a:rPr lang="en-IE" sz="6000" b="1" dirty="0" smtClean="0">
                <a:solidFill>
                  <a:schemeClr val="bg1"/>
                </a:solidFill>
                <a:latin typeface="+mn-lt"/>
              </a:rPr>
              <a:t>Declared on 20 Dec 2013</a:t>
            </a:r>
            <a:r>
              <a:rPr lang="en-IE" sz="3200" dirty="0">
                <a:solidFill>
                  <a:schemeClr val="bg1"/>
                </a:solidFill>
                <a:latin typeface="+mn-lt"/>
              </a:rPr>
              <a:t/>
            </a:r>
            <a:br>
              <a:rPr lang="en-IE" sz="3200" dirty="0">
                <a:solidFill>
                  <a:schemeClr val="bg1"/>
                </a:solidFill>
                <a:latin typeface="+mn-lt"/>
              </a:rPr>
            </a:br>
            <a:r>
              <a:rPr lang="en-IE" sz="3200" dirty="0" smtClean="0">
                <a:solidFill>
                  <a:schemeClr val="bg1"/>
                </a:solidFill>
                <a:latin typeface="+mn-lt"/>
              </a:rPr>
              <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r>
              <a:rPr lang="en-IE" sz="3200" dirty="0" smtClean="0">
                <a:solidFill>
                  <a:schemeClr val="bg1"/>
                </a:solidFill>
                <a:latin typeface="+mn-lt"/>
              </a:rPr>
              <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endParaRPr lang="en-IE" sz="2200" dirty="0">
              <a:solidFill>
                <a:schemeClr val="bg1"/>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37242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51052" y="2086397"/>
            <a:ext cx="3870176" cy="1846659"/>
          </a:xfrm>
          <a:prstGeom prst="rect">
            <a:avLst/>
          </a:prstGeom>
        </p:spPr>
        <p:txBody>
          <a:bodyPr wrap="square">
            <a:spAutoFit/>
          </a:bodyPr>
          <a:lstStyle/>
          <a:p>
            <a:r>
              <a:rPr lang="en-IE" b="1" dirty="0" smtClean="0">
                <a:solidFill>
                  <a:schemeClr val="bg1"/>
                </a:solidFill>
              </a:rPr>
              <a:t>President of the 68</a:t>
            </a:r>
            <a:r>
              <a:rPr lang="en-IE" b="1" baseline="30000" dirty="0" smtClean="0">
                <a:solidFill>
                  <a:schemeClr val="bg1"/>
                </a:solidFill>
              </a:rPr>
              <a:t>th</a:t>
            </a:r>
            <a:r>
              <a:rPr lang="en-IE" b="1" dirty="0" smtClean="0">
                <a:solidFill>
                  <a:schemeClr val="bg1"/>
                </a:solidFill>
              </a:rPr>
              <a:t> Session of the UN General Assembly formally adopts the resolution for the IYL 2015</a:t>
            </a:r>
          </a:p>
          <a:p>
            <a:endParaRPr lang="en-IE" b="1" dirty="0">
              <a:solidFill>
                <a:schemeClr val="bg1"/>
              </a:solidFill>
            </a:endParaRPr>
          </a:p>
          <a:p>
            <a:endParaRPr lang="en-IE" b="1" dirty="0" smtClean="0">
              <a:solidFill>
                <a:schemeClr val="bg1"/>
              </a:solidFill>
            </a:endParaRPr>
          </a:p>
          <a:p>
            <a:r>
              <a:rPr lang="en-IE" sz="2400" b="1" dirty="0" smtClean="0">
                <a:solidFill>
                  <a:schemeClr val="bg1"/>
                </a:solidFill>
              </a:rPr>
              <a:t>“Let there be a Year of Light”</a:t>
            </a:r>
            <a:endParaRPr lang="en-IE" sz="2400" b="1" dirty="0"/>
          </a:p>
        </p:txBody>
      </p:sp>
    </p:spTree>
    <p:extLst>
      <p:ext uri="{BB962C8B-B14F-4D97-AF65-F5344CB8AC3E}">
        <p14:creationId xmlns:p14="http://schemas.microsoft.com/office/powerpoint/2010/main" val="1224499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5312" y="404664"/>
            <a:ext cx="8371184" cy="6336704"/>
          </a:xfrm>
        </p:spPr>
        <p:txBody>
          <a:bodyPr anchor="t">
            <a:normAutofit fontScale="90000"/>
          </a:bodyPr>
          <a:lstStyle/>
          <a:p>
            <a:pPr algn="l">
              <a:tabLst>
                <a:tab pos="363538" algn="l"/>
              </a:tabLst>
            </a:pPr>
            <a:r>
              <a:rPr lang="en-IE" sz="6000" b="1" dirty="0" smtClean="0">
                <a:solidFill>
                  <a:schemeClr val="bg1"/>
                </a:solidFill>
                <a:latin typeface="+mn-lt"/>
              </a:rPr>
              <a:t>What the UN wants</a:t>
            </a:r>
            <a:r>
              <a:rPr lang="en-IE" sz="3200" dirty="0" smtClean="0">
                <a:solidFill>
                  <a:schemeClr val="bg1"/>
                </a:solidFill>
                <a:latin typeface="+mn-lt"/>
              </a:rPr>
              <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r>
              <a:rPr lang="en-IE" sz="3200" dirty="0" smtClean="0">
                <a:solidFill>
                  <a:schemeClr val="bg1"/>
                </a:solidFill>
                <a:latin typeface="+mn-lt"/>
              </a:rPr>
              <a:t>To promote light technologies for improved quality</a:t>
            </a:r>
            <a:br>
              <a:rPr lang="en-IE" sz="3200" dirty="0" smtClean="0">
                <a:solidFill>
                  <a:schemeClr val="bg1"/>
                </a:solidFill>
                <a:latin typeface="+mn-lt"/>
              </a:rPr>
            </a:br>
            <a:r>
              <a:rPr lang="en-IE" sz="3200" dirty="0" smtClean="0">
                <a:solidFill>
                  <a:schemeClr val="bg1"/>
                </a:solidFill>
                <a:latin typeface="+mn-lt"/>
              </a:rPr>
              <a:t>of life in developed and developing world </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r>
              <a:rPr lang="en-IE" sz="3200" dirty="0">
                <a:solidFill>
                  <a:schemeClr val="bg1"/>
                </a:solidFill>
              </a:rPr>
              <a:t>To reduce light pollution and energy waste</a:t>
            </a:r>
            <a:r>
              <a:rPr lang="en-IE" sz="3200" dirty="0" smtClean="0">
                <a:solidFill>
                  <a:schemeClr val="bg1"/>
                </a:solidFill>
                <a:latin typeface="+mn-lt"/>
              </a:rPr>
              <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r>
              <a:rPr lang="en-IE" sz="3200" dirty="0">
                <a:solidFill>
                  <a:schemeClr val="bg1"/>
                </a:solidFill>
              </a:rPr>
              <a:t>To promote women’s empowerment in science</a:t>
            </a:r>
            <a:r>
              <a:rPr lang="en-IE" sz="3200" dirty="0" smtClean="0">
                <a:solidFill>
                  <a:schemeClr val="bg1"/>
                </a:solidFill>
                <a:latin typeface="+mn-lt"/>
              </a:rPr>
              <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r>
              <a:rPr lang="en-IE" sz="3200" dirty="0" smtClean="0">
                <a:solidFill>
                  <a:schemeClr val="bg1"/>
                </a:solidFill>
                <a:latin typeface="+mn-lt"/>
              </a:rPr>
              <a:t>To promote education amongst young people</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r>
              <a:rPr lang="en-IE" sz="3200" dirty="0" smtClean="0">
                <a:solidFill>
                  <a:schemeClr val="bg1"/>
                </a:solidFill>
                <a:latin typeface="+mn-lt"/>
              </a:rPr>
              <a:t>To promote sustainable development</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r>
              <a:rPr lang="en-IE" sz="3200" dirty="0" smtClean="0">
                <a:solidFill>
                  <a:schemeClr val="bg1"/>
                </a:solidFill>
                <a:latin typeface="+mn-lt"/>
              </a:rPr>
              <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r>
              <a:rPr lang="en-IE" sz="3200" dirty="0" smtClean="0">
                <a:solidFill>
                  <a:schemeClr val="bg1"/>
                </a:solidFill>
                <a:latin typeface="+mn-lt"/>
              </a:rPr>
              <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endParaRPr lang="en-IE" sz="2200" dirty="0">
              <a:solidFill>
                <a:schemeClr val="bg1"/>
              </a:solidFill>
              <a:latin typeface="+mn-lt"/>
            </a:endParaRPr>
          </a:p>
        </p:txBody>
      </p:sp>
      <p:sp>
        <p:nvSpPr>
          <p:cNvPr id="14" name="Title 1"/>
          <p:cNvSpPr txBox="1">
            <a:spLocks/>
          </p:cNvSpPr>
          <p:nvPr/>
        </p:nvSpPr>
        <p:spPr>
          <a:xfrm>
            <a:off x="323528" y="4293096"/>
            <a:ext cx="8455968"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sz="4800" dirty="0">
              <a:solidFill>
                <a:prstClr val="white"/>
              </a:solidFill>
            </a:endParaRPr>
          </a:p>
        </p:txBody>
      </p:sp>
    </p:spTree>
    <p:extLst>
      <p:ext uri="{BB962C8B-B14F-4D97-AF65-F5344CB8AC3E}">
        <p14:creationId xmlns:p14="http://schemas.microsoft.com/office/powerpoint/2010/main" val="212851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5312" y="404664"/>
            <a:ext cx="8371184" cy="6336704"/>
          </a:xfrm>
        </p:spPr>
        <p:txBody>
          <a:bodyPr anchor="t">
            <a:normAutofit fontScale="90000"/>
          </a:bodyPr>
          <a:lstStyle/>
          <a:p>
            <a:pPr algn="l">
              <a:tabLst>
                <a:tab pos="363538" algn="l"/>
              </a:tabLst>
            </a:pPr>
            <a:r>
              <a:rPr lang="en-IE" sz="6000" b="1" dirty="0" smtClean="0">
                <a:solidFill>
                  <a:schemeClr val="bg1"/>
                </a:solidFill>
                <a:latin typeface="+mn-lt"/>
              </a:rPr>
              <a:t>Focus on development</a:t>
            </a:r>
            <a:br>
              <a:rPr lang="en-IE" sz="6000" b="1" dirty="0" smtClean="0">
                <a:solidFill>
                  <a:schemeClr val="bg1"/>
                </a:solidFill>
                <a:latin typeface="+mn-lt"/>
              </a:rPr>
            </a:br>
            <a:r>
              <a:rPr lang="en-IE" sz="3200" dirty="0" smtClean="0">
                <a:solidFill>
                  <a:schemeClr val="bg1"/>
                </a:solidFill>
                <a:latin typeface="+mn-lt"/>
              </a:rPr>
              <a:t/>
            </a:r>
            <a:br>
              <a:rPr lang="en-IE" sz="3200" dirty="0" smtClean="0">
                <a:solidFill>
                  <a:schemeClr val="bg1"/>
                </a:solidFill>
                <a:latin typeface="+mn-lt"/>
              </a:rPr>
            </a:br>
            <a:endParaRPr lang="en-IE" sz="2200" dirty="0">
              <a:solidFill>
                <a:schemeClr val="bg1"/>
              </a:solidFill>
              <a:latin typeface="+mn-lt"/>
            </a:endParaRPr>
          </a:p>
        </p:txBody>
      </p:sp>
      <p:sp>
        <p:nvSpPr>
          <p:cNvPr id="14" name="Title 1"/>
          <p:cNvSpPr txBox="1">
            <a:spLocks/>
          </p:cNvSpPr>
          <p:nvPr/>
        </p:nvSpPr>
        <p:spPr>
          <a:xfrm>
            <a:off x="323528" y="4293096"/>
            <a:ext cx="8455968"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sz="4800" dirty="0">
              <a:solidFill>
                <a:prstClr val="white"/>
              </a:solidFill>
            </a:endParaRPr>
          </a:p>
        </p:txBody>
      </p:sp>
      <p:sp>
        <p:nvSpPr>
          <p:cNvPr id="3" name="TextBox 2"/>
          <p:cNvSpPr txBox="1"/>
          <p:nvPr/>
        </p:nvSpPr>
        <p:spPr>
          <a:xfrm>
            <a:off x="827584" y="2060848"/>
            <a:ext cx="4986430" cy="4801314"/>
          </a:xfrm>
          <a:prstGeom prst="rect">
            <a:avLst/>
          </a:prstGeom>
          <a:noFill/>
        </p:spPr>
        <p:txBody>
          <a:bodyPr wrap="none" rtlCol="0">
            <a:spAutoFit/>
          </a:bodyPr>
          <a:lstStyle/>
          <a:p>
            <a:pPr lvl="0"/>
            <a:r>
              <a:rPr lang="en-IE" sz="3200" dirty="0">
                <a:solidFill>
                  <a:prstClr val="white"/>
                </a:solidFill>
              </a:rPr>
              <a:t>Internet use by population</a:t>
            </a:r>
          </a:p>
          <a:p>
            <a:pPr lvl="0"/>
            <a:r>
              <a:rPr lang="en-IE" sz="3200" dirty="0">
                <a:solidFill>
                  <a:prstClr val="white"/>
                </a:solidFill>
              </a:rPr>
              <a:t>	75% in Europe</a:t>
            </a:r>
          </a:p>
          <a:p>
            <a:pPr lvl="0"/>
            <a:r>
              <a:rPr lang="en-IE" sz="3200" dirty="0">
                <a:solidFill>
                  <a:prstClr val="white"/>
                </a:solidFill>
              </a:rPr>
              <a:t>	16% in </a:t>
            </a:r>
            <a:r>
              <a:rPr lang="en-IE" sz="3200" dirty="0" smtClean="0">
                <a:solidFill>
                  <a:prstClr val="white"/>
                </a:solidFill>
              </a:rPr>
              <a:t>Africa</a:t>
            </a:r>
          </a:p>
          <a:p>
            <a:pPr lvl="0"/>
            <a:endParaRPr lang="en-IE" sz="3200" dirty="0">
              <a:solidFill>
                <a:prstClr val="white"/>
              </a:solidFill>
            </a:endParaRPr>
          </a:p>
          <a:p>
            <a:pPr lvl="0"/>
            <a:endParaRPr lang="en-IE" sz="3200" dirty="0" smtClean="0">
              <a:solidFill>
                <a:prstClr val="white"/>
              </a:solidFill>
            </a:endParaRPr>
          </a:p>
          <a:p>
            <a:r>
              <a:rPr lang="en-IE" sz="3200" dirty="0" smtClean="0">
                <a:solidFill>
                  <a:prstClr val="white"/>
                </a:solidFill>
              </a:rPr>
              <a:t>Study after sunset is not </a:t>
            </a:r>
            <a:br>
              <a:rPr lang="en-IE" sz="3200" dirty="0" smtClean="0">
                <a:solidFill>
                  <a:prstClr val="white"/>
                </a:solidFill>
              </a:rPr>
            </a:br>
            <a:r>
              <a:rPr lang="en-IE" sz="3200" dirty="0" smtClean="0">
                <a:solidFill>
                  <a:prstClr val="white"/>
                </a:solidFill>
              </a:rPr>
              <a:t>possible in many developing </a:t>
            </a:r>
            <a:br>
              <a:rPr lang="en-IE" sz="3200" dirty="0" smtClean="0">
                <a:solidFill>
                  <a:prstClr val="white"/>
                </a:solidFill>
              </a:rPr>
            </a:br>
            <a:r>
              <a:rPr lang="en-IE" sz="3200" dirty="0" smtClean="0">
                <a:solidFill>
                  <a:prstClr val="white"/>
                </a:solidFill>
              </a:rPr>
              <a:t>countries </a:t>
            </a:r>
          </a:p>
          <a:p>
            <a:pPr lvl="0"/>
            <a:endParaRPr lang="en-IE" sz="3200" dirty="0">
              <a:solidFill>
                <a:prstClr val="white"/>
              </a:solidFill>
            </a:endParaRPr>
          </a:p>
          <a:p>
            <a:endParaRPr lang="en-IE" dirty="0"/>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053"/>
          <a:stretch/>
        </p:blipFill>
        <p:spPr bwMode="auto">
          <a:xfrm>
            <a:off x="6444208" y="1575269"/>
            <a:ext cx="1949160" cy="28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041" r="3948"/>
          <a:stretch/>
        </p:blipFill>
        <p:spPr bwMode="auto">
          <a:xfrm>
            <a:off x="6453077" y="4653136"/>
            <a:ext cx="1927591" cy="1848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853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5312" y="404664"/>
            <a:ext cx="8371184" cy="6336704"/>
          </a:xfrm>
        </p:spPr>
        <p:txBody>
          <a:bodyPr anchor="t">
            <a:normAutofit fontScale="90000"/>
          </a:bodyPr>
          <a:lstStyle/>
          <a:p>
            <a:pPr algn="l">
              <a:tabLst>
                <a:tab pos="363538" algn="l"/>
              </a:tabLst>
            </a:pPr>
            <a:r>
              <a:rPr lang="en-IE" sz="6000" b="1" dirty="0" smtClean="0">
                <a:solidFill>
                  <a:schemeClr val="bg1"/>
                </a:solidFill>
                <a:latin typeface="+mn-lt"/>
              </a:rPr>
              <a:t>Endorsement</a:t>
            </a:r>
            <a:endParaRPr lang="en-IE" sz="2200" dirty="0">
              <a:solidFill>
                <a:schemeClr val="bg1"/>
              </a:solidFill>
              <a:latin typeface="+mn-lt"/>
            </a:endParaRPr>
          </a:p>
        </p:txBody>
      </p:sp>
      <p:sp>
        <p:nvSpPr>
          <p:cNvPr id="14" name="Title 1"/>
          <p:cNvSpPr txBox="1">
            <a:spLocks/>
          </p:cNvSpPr>
          <p:nvPr/>
        </p:nvSpPr>
        <p:spPr>
          <a:xfrm>
            <a:off x="323528" y="4293096"/>
            <a:ext cx="8455968"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sz="4800" dirty="0">
              <a:solidFill>
                <a:prstClr val="white"/>
              </a:solidFill>
            </a:endParaRPr>
          </a:p>
        </p:txBody>
      </p:sp>
      <p:sp>
        <p:nvSpPr>
          <p:cNvPr id="3" name="TextBox 2"/>
          <p:cNvSpPr txBox="1"/>
          <p:nvPr/>
        </p:nvSpPr>
        <p:spPr>
          <a:xfrm>
            <a:off x="501316" y="1628800"/>
            <a:ext cx="8100392" cy="6093976"/>
          </a:xfrm>
          <a:prstGeom prst="rect">
            <a:avLst/>
          </a:prstGeom>
          <a:noFill/>
        </p:spPr>
        <p:txBody>
          <a:bodyPr wrap="square" rtlCol="0">
            <a:spAutoFit/>
          </a:bodyPr>
          <a:lstStyle/>
          <a:p>
            <a:pPr algn="just"/>
            <a:r>
              <a:rPr lang="en-GB" sz="2000" dirty="0" smtClean="0">
                <a:solidFill>
                  <a:schemeClr val="bg1"/>
                </a:solidFill>
              </a:rPr>
              <a:t>“</a:t>
            </a:r>
            <a:r>
              <a:rPr lang="en-GB" sz="2000" dirty="0">
                <a:solidFill>
                  <a:schemeClr val="bg1"/>
                </a:solidFill>
              </a:rPr>
              <a:t>Light gives us life through photosynthesis, lets us see back in time towards that cosmic big bang, and helps us communicate with the other sentient beings here on </a:t>
            </a:r>
            <a:r>
              <a:rPr lang="en-GB" sz="2000" dirty="0" smtClean="0">
                <a:solidFill>
                  <a:schemeClr val="bg1"/>
                </a:solidFill>
              </a:rPr>
              <a:t>Earth. The </a:t>
            </a:r>
            <a:r>
              <a:rPr lang="en-GB" sz="2000" dirty="0">
                <a:solidFill>
                  <a:schemeClr val="bg1"/>
                </a:solidFill>
              </a:rPr>
              <a:t>optics and photonics technologies developed for space exploration have rendered many valuable spin-off applications in everyday life</a:t>
            </a:r>
            <a:r>
              <a:rPr lang="en-GB" sz="2000" dirty="0" smtClean="0">
                <a:solidFill>
                  <a:schemeClr val="bg1"/>
                </a:solidFill>
              </a:rPr>
              <a:t>.” </a:t>
            </a:r>
          </a:p>
          <a:p>
            <a:pPr algn="just"/>
            <a:r>
              <a:rPr lang="en-GB" sz="2000" b="1" dirty="0" smtClean="0">
                <a:solidFill>
                  <a:schemeClr val="bg1"/>
                </a:solidFill>
              </a:rPr>
              <a:t>John Maher (Nobel Prize 2006)</a:t>
            </a:r>
          </a:p>
          <a:p>
            <a:pPr algn="just"/>
            <a:endParaRPr lang="en-GB" sz="2000" b="1" dirty="0">
              <a:solidFill>
                <a:schemeClr val="bg1"/>
              </a:solidFill>
            </a:endParaRPr>
          </a:p>
          <a:p>
            <a:pPr algn="just"/>
            <a:r>
              <a:rPr lang="en-GB" sz="2000" dirty="0">
                <a:solidFill>
                  <a:schemeClr val="bg1"/>
                </a:solidFill>
              </a:rPr>
              <a:t>Civilization would not exist without light; light from our Sun and light from the focused and coherent lasers which now have become an important part of our daily </a:t>
            </a:r>
            <a:r>
              <a:rPr lang="en-GB" sz="2000" dirty="0" smtClean="0">
                <a:solidFill>
                  <a:schemeClr val="bg1"/>
                </a:solidFill>
              </a:rPr>
              <a:t>lives.  The </a:t>
            </a:r>
            <a:r>
              <a:rPr lang="en-GB" sz="2000" dirty="0">
                <a:solidFill>
                  <a:schemeClr val="bg1"/>
                </a:solidFill>
              </a:rPr>
              <a:t>International Year of Light will surely raise awareness of these powerful discoveries and their present wide-ranging, light-based technologies which are significant contributors to the world market. As importantly, the International Year of Light will inspire future discoveries and applications for one of the most important element of our existence: </a:t>
            </a:r>
            <a:r>
              <a:rPr lang="en-GB" sz="2000" dirty="0" smtClean="0">
                <a:solidFill>
                  <a:schemeClr val="bg1"/>
                </a:solidFill>
              </a:rPr>
              <a:t>light.</a:t>
            </a:r>
          </a:p>
          <a:p>
            <a:pPr algn="just"/>
            <a:r>
              <a:rPr lang="en-GB" sz="2000" b="1" dirty="0" smtClean="0">
                <a:solidFill>
                  <a:schemeClr val="bg1"/>
                </a:solidFill>
              </a:rPr>
              <a:t>Ahmed </a:t>
            </a:r>
            <a:r>
              <a:rPr lang="en-GB" sz="2000" b="1" dirty="0" err="1" smtClean="0">
                <a:solidFill>
                  <a:schemeClr val="bg1"/>
                </a:solidFill>
              </a:rPr>
              <a:t>Zewail</a:t>
            </a:r>
            <a:r>
              <a:rPr lang="en-GB" sz="2000" b="1" dirty="0" smtClean="0">
                <a:solidFill>
                  <a:schemeClr val="bg1"/>
                </a:solidFill>
              </a:rPr>
              <a:t> (Nobel Prize 1999)</a:t>
            </a:r>
          </a:p>
          <a:p>
            <a:pPr algn="just"/>
            <a:endParaRPr lang="en-GB" sz="2000" dirty="0" smtClean="0">
              <a:solidFill>
                <a:schemeClr val="bg1"/>
              </a:solidFill>
            </a:endParaRPr>
          </a:p>
          <a:p>
            <a:pPr algn="just"/>
            <a:endParaRPr lang="en-GB" sz="2000" dirty="0">
              <a:solidFill>
                <a:schemeClr val="bg1"/>
              </a:solidFill>
            </a:endParaRPr>
          </a:p>
          <a:p>
            <a:pPr lvl="0"/>
            <a:endParaRPr lang="en-IE" sz="3200" dirty="0" smtClean="0">
              <a:solidFill>
                <a:prstClr val="white"/>
              </a:solidFill>
            </a:endParaRPr>
          </a:p>
          <a:p>
            <a:endParaRPr lang="en-IE" dirty="0"/>
          </a:p>
        </p:txBody>
      </p:sp>
      <p:sp>
        <p:nvSpPr>
          <p:cNvPr id="4" name="AutoShape 2" descr="data:image/jpeg;base64,/9j/4AAQSkZJRgABAQAAAQABAAD/2wCEAAkGBxQTEhUUExQWFhUXFxgXGBgYFxgcGhcYFxUXGBgXGBgYHCggGBolGxcXITEhJSkrLi4uFx8zODMsNygtLiwBCgoKDg0OGxAQGywkHyUsNCwsNywsLCwsLCw0LCwsLCwsLC8sLC8sLCwsLCwsLCwsLDQsLCwsLCwsLCwsLCwsLP/AABEIAOEA4QMBIgACEQEDEQH/xAAbAAABBQEBAAAAAAAAAAAAAAAAAQIDBAUGB//EAD8QAAEDAQYCBwUGBQQDAQAAAAEAAhEDBBIhMUFRBWEGEyIycYGRUqGxwdEUQmJykvAHI4Lh8TNDosJjg7IV/8QAGgEAAgMBAQAAAAAAAAAAAAAAAAECAwQFBv/EADARAAIBAgQDBwMFAQEAAAAAAAABAgMRBBIhMQUTQSIyUWFxgbGh0fBCUpHB4fEj/9oADAMBAAIRAxEAPwD3FCEIAEIQgAQhCABCQlc9xbpdRpS2n/Nf+Hujxd9FTWr06KvN2JRhKTskdEs23cdoUu/UbOwMn0C4K38br1+8+60/dZgPA6nzVFtFcTEcctpSj7v7GuGE/czrLV04H+1SJ5vMe4LNq9KbU/ItZ+Vv1lVrDYmnFxEDTUrfoWRt2WgFvIac9Vxa3FcRN2zP20+C/l0odDn6nErQe9WqfqI+CaH1DnUef6z9V11BrSOwGjcQE2rZGnFzGnnCyTr1Hq2xqcV0OWF8ZVHj+s/VSMtdZuVap+on4rovsFP2GjnEn35Jh4VRdiJHn8lGNaotn9Qzw6oyKXHrU3/cvfmaPlitCz9MHD/UpAjdpj3H6orcE9h3qsq1WItMOEfNa6XE8TTfffvr8hy6U+h2Fh6Q0KsQ8NOzsD9CtQFeXPoKxYuJ1aPceY9k4t9Dl5LsYfjz2qx919imeD/az0pC5zhfSum+G1R1bt/unz0810TXA4jFd6hiaVdXpu/yY5wlB2khUIQryAIQhAAhCEACEIQAIQhAAhCEACo8V4rSs7L1R0bD7zjsBqqfSPpCyzNjvVCOyz/s7YfFebWq0vrPNSoS5x9w2A0C5eO4jGh2Yay+DTRw7nq9jW4z0kq2iWg9XT9kZkfiOvhksynRSspqwymvK18ROpLNJ3Z0YxUVZC06anayEU2q/wAO4caroGDRmfkOayXbdkDaWrKbLO9xFwEnYbK5Q62iYII2PyXSUqbKQusH1PiVFUtCJK2lyl1L9NDHIqk3mkA7OBg+eitUra8d5pB2zB81OXpGyTAVTvYLp9AHEX6MlR//AKJBlzbp2ORHI6q21gHeM8gn9bTOF0HxTSb0bsRuvAjZbWHI+I+akqAPF14BGhH1UXU0T92PDBDbMQJpuvD2T8FKz6ai0M628IuiW4hYtVi6r7WW5tI5FZfFaDe+wzOY25qKdi6Enszn6jVf4Rx+rZyADeZq06flOirVGKu9q10a0qbzRdmWSipKzPTOFcWp12yw4jNpzHj9VfXkVGu+m4OY4tcMiP3iF6B0d6RNtAuu7NUDEaO5t+i9VgOJqt2Kmkvo/wDTnV8M4ax2N1CELsGUEIQgAQhCABCEIAFidJ+PNszMINR3cb/2PIe9XONcUZZ6RqP0waNXOOTQvLLTaX1qjqlQy53oBoBsAuXxHHciOSPef0NOHo53d7DHudUcXvcXOcZJOqmp0krGqZjV5Kc2zpbAxqnamAKRqobAmo0ySAMyYHmt19fqmimzADM7ndRcOs4odt8Fx7gG2/im2usHEmMVW7rZlMnmfkL9pnNHWrNNcAwnG0JbDyl/rU59qujDX5LO65MFeTBIG3jsgMpcqWucUxtp3OIyKjZZicNDl4qtXY5pxzStckkjUbax9FL9qIMgrGZU39dk77TGCMrFlOhp8RDhDgJVS0uBkgDH9481l9frqrLLQCFGeYShYzqjIJHooHtV+2twvDTNUziroO6uXJlZ7JVfFpBBgjEEZg8lccFC9qvhKwzu+inSDr23KkCq0frHtDnuF0S8fp1HMcHtJDmmQRoV6X0e4wLTSvZPGD27Hccj+8l6zhmP5y5c+8vr/pzMTQyPMtjVQhC65lBCEIAEhKVcz064r1VHq2nt1cPBv3j8vNVVqqpU3N9CUIuUkkcp0o4ubTW7J/lMJDOe7/P4LOptUdJqsNavE160qk3KW7OxGKirIe1SNTAnLKxkrU4KIKRpUGBZocQexhDXNBGUtkkE5AqRtuBJY8XX7zvrBTXcOIp3nGC6Lo1jcqO1WO/Ta9rr1Vo7QIiQNBui0dmQdt0RWymW4jFVPtJU1mtt4XXADTmmVbNBwUoq2kiSGttUKTrg4Gfdn5Ku6iVA6zl2Qgj3qeWLA0LNxVzDcab49l0A+ROavWXirapuVm3XZB/ycNCsBlMP7J72xSsoAkguLXjU+5OVODQspu2qzOp4OgtPdcDIPJVzTn4KGhby1pp1qd8R2XtE+pGIUVLi1wRVY4k91wGmzgq+XLogVyw0wYKcKt054fVKLZTezAgkagiY2c04qs4gjfRJR8UPc0wZHuVOEyyVjkdE68oqLTGhpCieFMSmOCmhldzVZ4JxQ2esHjunB43b9RmFA9QVQtFGpKElKO6FJKSsz2GjVDmhzTIIBBGoOIKeuP6A8TlpoOOLe0z8pOI8iffyXYL2+GrqtTU11OPUg4ScQQhCvIAvJukfEftFpe8Hst7DPBuvmZPmvQ+lNt6qzVHAw4i63xdh8JPkvLGtXB4zX2pL1f8ARuwcN5E1IqwCqzFOxeckbiUJQE0FOCqYhwhadgsxDRUcPyNOv4j+H4qjZiLzZF4SOzvyVh/G21XEF1zSDpGgUWnbQjK+xORUeZeZKU06ZddIcHAQSXQ2dwBn5lN7LYc2texxaYy3EJLQ9t+XOBboNQqtb3Ile38Mkh7CDuRrHLdDKcDFWn8SaBDQANFl17dirEpyVhq5ZqEbKlaa1R2FMAAZXhif7JjuIAY/v/KfQtEnQYqyMHHVokNs9j6wxUe1oHacY7u905yrAtFnLi1tmqVQP919Q3jGrRl8E7jVhijfa4XnENu6mdfJDDcptaWkOGZ3CkqnZuuvsJq+pVtjOripQe66cCx2bTsZTGVHnGAZ05p9rrtGGctBPIzIHjCz3Wg4icPhzU4xclsMsVXUnCTLXjIXc/MfNNo1I81D9uBBvNJPtN18RuoWVJ3VmR2sxmjTBLvf71Oq9nk4q51RvBuE+IjLfJUS3GNpkTjMaxmperGEGZxB0u6k7JjaDnAxG3eAPlKR1F8lnaxEFu4zPgDqVDTxESPp0we0Kt3SGgHzDjlt4qpaqcHAODSJF6JPkCdVM+zumAZv+yQ6SOYJ0TK9mc3GG4mMCCZ8AVOLQL1IrDbTRrMqtzaZI3GRHmJC9cpVA4BwMggEHcESCvILTZ3NGIjzEjxAOC7/AKCW7rLMGnOkbn9ObfcY8l6HgtfV0/HVfn5sZMZC6UkdGhCF6I55w/8AEa140qXi8/8Ay3/suQC1+mdov2yoPYDWj9IJ95KyWBeO4hUz4iT87fxodahHLTQ8BSpgHNOaFz2WkjVIFECntKrYEjVoUOBWXvVSXvdjAJhvgFnsKjNe46faw8AM/l6pLNfQUldFy18JpMJqUi8CMGkyPElUbS8kTqtin225TIxJ/fuWLVfdJafVEJOT11YkVHlykbZ8JKuUSOSOsaTjhGJ/v5K3O+iGVKlnERifl4JDLcYgjCFca4GTOmGgaP8AHxTaVPETkcfJGfxGi1wyxVqh6x1J0kYDTPmYBU3HKTmMaX4PcYAJEnwGybaOINYBerEUQMKYMOJkk4jFYdWk6u++L7aehe4ucRsC7IKMYKTzvRfT0IK9xvVl5JGUwDz3TKtmI7IxOpVu1FzW3aZDQNdfJZIZUk9sjWZxK0wvLW5MmfSIyzUBpuBzT2V3AwQ5/lB8JV2yUyXBzmxGQmfXZTbcVqBZsouME55xzOQU1/slgm9v+HPPclMOakogON3G8e7jh4FY2+oChrahxLMp7TgBjnmkvNPZvi4TdvEmCAMp9m98kHq8u0T3ZEXb0+9uk7pKga0w4mR3oGDTo3HPmiwhTSDPvMAdgS1zTAO93IHJJVswpdoGmCcBcc0uA1cLpwHNL1TQYcY1dAmBp4k7c1GykwAaGe1gMvmc00xkVWxNb2uwBobwl3hjJK6D+H1qu13s0eyf6mHD3F3oucNNoJgDxhX+jtS5aaTvxgfq7PzW3BVeXXhK/X/CFWOaDR6shCF7U4549xeretFY71H+l4x7lC0qOq+XuO7ifUpwK8NW1m35najokTtKUOUbSllUWGSAp4coQU6UmgLDHKxWofy7xjE4DcalUmvVwYmHYYYfJVSVmDKf28iWjIHGPh6JbU0VIc0YgRHzUFSkGZnWfHf4KVji5hcMHTiNm6K2yWsRFYlowDiH7Zz/AITOscR2v8wpRZZ7V4zpy8OSlFVo7Ownkp3XTUZVZWgyctv3zWnw/idMghzXNcDgTk7QAbLLNVkwC3lM+6FN1IJaZx1+Cc4xa7SAtO4RTc41HAnGc8PRPe+PBPNpkQMBCqPdKpWaXeYCl0plRsZfBOCeXgCSpbbAZ03DJYTznFXGHAYEeKu8LoPquENls+E+G6dxSyCm7A4H3HZEqicsvULrYpyhz8C0CJzdsNgNzumkpE0Mf1+Hd7XdnCB+KPDTdLSrQBLbxbhjEOnInw1URT6RaMXNLvwg3fMmD8EWQgvkCMzvhjjqmuqnta4euamY1kkOluEgFwEcsjeOwVeoI1HhhI8dimkAt7BLSqXSHbEH0MqK8kvKS0GezdYhcx9q5BC9rzjj8tnAPZBIOYJB+CGqTibCK9VsZVKg8hUcAowvH1labXmdaLukSNb68kmqe1wES+4T94NJgDPAb5eqHGe02ccMsZ8OapGNAOye1p2KVksPa6xo/Dgfelp1hOLqsHEYif6jKQCAplrqSdQIJLuYyaISufM3pDychl5lMJQlZ3Az3W4GADlnPPnyTncRa0+0RqJU77DTdm30UVThbdJETA0JjXktClSe9wsQWniznHsi6BzlVevLsC4xOn7yVl1gLRJE8h8U+yU34hroEY/RWpwiuyFh1Cg0QDE5wMSOZ2WiGBVKbCHHU77q412EQstRtgOdhkmJQVYphrcXCdm/U/JVXsAtnsxOOAGrjl/dO6pl4BoNRxynKeTRn5pbz6jg0CToBkPoFdfWZZ2w0zUIhzxp+Fv1UNRNlnrxZmy8zWIgAZUwfDVZr6pqNM4nvD9+CotcXuk6rW4dQggqNS0V5iStqZEJxpm7Mjw1jeNlr8Y4RA6xnd1GrT9FkGrDr10kDADcD4SZKshJSV0STvsFSkRdkjHnl47bp9NrmG9TqNkDG45pIHNp08lA14xk9oy4+Op+CV10AQ4OcYiAcN5JAjwU7MCRlN4F6+G3r2LnsBfJlxF7HPUKBlnJElzGNmAXuDQSNBOafdY6bz2tOt4HEAYRAM+CY1rTN57WkZF2Au8jGGOil+bAKyzEyZbAMXi4Bvk44FNrUS0wYPMEOGPMJwY0mLzcO6SYBBzIvRCGUpcGtIMmJbiJJ3GaFduwHcfZTsPVC6f7M3YegQva8k5HMPMellC5bK2GBIcP6mAk/qvLMqNgSDI1jQ7Lq/4iWSKlKp7TCwnmw3mjzDn/AKVyLeySR5jcLy/EKeTESXnf+TpUJZqaFuCAQZcTBEaaY+qkcxgwdVDXbAON3xIyKgeYMtOnpyKG0jhAJnKBn/dZC0m6vtAPfhmHkucIhD6TYltRr9CBeBHkQonYS2Ju6bE6Kdzi7FzAwA4XZguO5djkEtRElUMiOupuIygOvfl5qN7QIgzhjyO3NK13YxpDXty+c9sk3qnGYa446AnTko7fiGhCUShtNxMAYq5TsjR3jJ2H1UZSSArUgSeamtljDcu9m4BWwG0xeAx0TLM04uObvgVXzOq2AyzupaQLiAM1MeHuJIGAH3jkEyq4NF1mWp1KtzJ7APLgzBuJ1d9ElnpF7g1okn3bknQBRWeg55DRiT6DmdloV6opNLGGSe87U8hsFF6adRMkr2llFpZTMuPffvyGzVj9YXmSmOlxVikyFJJRV+oJWLNnYFqWZ3ksthTqlo+6Mz7gs84uQ2blF4qOuk9gZ8+SpcX4M6n2m9pm+o8fqmWWrAAW5YLWcjiOapzOm/Ird47HFuYpyGxeu4zAZJ/UT7PzwXScS4E13bpZ6smAfA6LnKjHBxLh2si3EAD2R4LVGakTUlLYjL2jC4Xbm9GP4RGQ5pkAjsg4YEZ47p9+MLjXbG84eRjNMvOaZbEnDw5jmNFYiQrmtEiCSOyTOF7lhkMvFXOA2e/aKTfxtPk3E/BUQIgAYD6LpugtmvVy+MGNPq7Ae68tOEhzK8IrxK6rywbO+QhC9sccxOmNi62yvjvU4qN/o7w82lw815a4RPjK9sIXkXGuGmhWfSgw09nnTOLD5Dszu0rhcZo92qvR/wBG7CT3iZes8krKzhN17mg5gFOcE1cM2iMwEDDwzneU+pWc4gue50ZXjMeSYShMCZloeBAqPjacPRPp1X6Pe2cYa4gegUDQrVBmPgoSsgsWW1o1k6k4kqxZ5OMKpZ6U46fEp9S0Nb/qBxbs35rO1d2QMumwVahxYQ3WYGHmrTbDUiTTdB2GmkeSzKTWv7Tal1oEw505baglWm2+829tgccI0aNpUJRZG7JOIOqvEMpPFNowhpjDMk6nmselSc9wDcSf36KzUrgEFr3c2FxiDsJyVi01GUmkMMudi52wOIaPmrE7KyWoLQSpUbRaWsxce875Dksh77xUVarJVmy0dSrFHIrvcaHU2bqWU17kgIUdxivrQJSUAczmfcq7ny6NNfkrTDCbVkBZYVbpWggrO6zmpG1CqJQuI6axW9S26xMrCcnRgfruucoViSA2STkBit2yWSvEkNb4uE+6Vn5ck+yVyVne5zlqsrmGCIP7xVZwXXW6wPe3tABwyIxC5q0US0kEY7K+nUvo9y2MrlNy9C6FWK5QvEYvM+QwHzPmuHsNlNWo1jc3GP7/ABXq1GkGtDRkAAPACF6PglDNN1X00Xr/AM+TJjJ2SiPQhC9Ic8FyvTzhl+mKzcHU8HH/AMZOJP5T2uQvLqk17AQQRIIgg5EHMFVV6Sq03CXUlCTjJNHilVhGYhMhbfH+DGz1TThxacaRn7ns46tJg8i06rHuwvHVacqc3CW6OvGSkroYWpIUkJqruSHMbir9Jn3Bmc+QVezMkgBXx2QYi8cztyVNSXQBa7w0QNBCzrxc4NGZMKS01NFJwun3qh0wHic/clFZY3BErbHRa8vLBDRJ1k7wqnEql6oGUm9nAXRm5xz+isEEjImTIG5yaPI4qyxos4ORqkYn2QcwOfNCdtXqxMmtjadOkKZa1z4l7okzsDyWDaKs5J9prE6quFZThbVgkTWSzziVPaK4GAVekxriBUvXcpaSC3nhnGybauGGm6G1LzcwTqE7Jy7TGS0sU+uYbKqtqvbjcvD8P0KVtp6wzBaG7jMp5He/QB9JseOqnvKFj020VoSabYEzXgqxZ6ZcYGA1OgCy6dWTAzVmtarrQ0HDXmUpU3sgNOpxMUxcoi7u/U+egVMWwzi4z4rGq2qckraTzqprDpLULHWWHiLtH+RK0bWzrmzheAwjXkuEFjO5Wt0cstapWZTpuMzJOjWjvOPh8SBqqngnOS5b1IytHU7ToTwqCazhu1oP/I/L1XXplJgaABonr2+Fw6oUlBe/qcmpNzlmYIQhaCAIQhAGZx/hLbRTu4B7TeY46OiMfwkYHkd4XmVrs7g4tc265pgtOYI08Nt5nVewLn+lHR8Vx1jAOtaIzjrG49gnQ44HTwJXL4lgefHPDvL6rw+xpw9bI7PY81upWsxUrqBxMEYkEEEEEfdIOMhPo0ySPFeVk7bnT3LdnZcbP3ne4Jj3gBSVFn2ypoqYrMyJA95J/fotSqLrQwZj3kqpwmhL72YaJ89FrMFztu7+nLmpVZJNIbHvIoNAwNSM/Yw054lYdd8qe1VpJJVKo9OnDqIhuEnFTso5JrVas5AEuvZGIE9qMMNldJsYObATQL2Hp9FDUrymCuG4kqKiwLDacZnyVd4EqarbWVAHNMkYO28ZVeoVKKfUBWOwVO01MVK9xhR2GlfeActeQ19yuikryYE9JgpsvOPacJ8BoFTDH1DkQ1WrYQXF7zDR3R8MElPiTcrpAQs1rpXYCUrMGqyxwCgqV9ZWfaLfJhnr9EKnKYXNZ9TENGJJAAGJcTkANSvUOiPAfs1OXwaz4Lz7OzAdhvqfJYn8P+iJoxabQP5pHYac6YOp2eR6DxK7peh4fgVRWeXe+DnYivm7K2BCELqGUEIQgAQhCABCEIAwekfR8Vh1lMAVhqcA8D7riMjs7MeGC4uhDLxcC1zcCwiHNcRMEeBHjMr1JZPHOA0rSO12XjuvbmOR9pvI+44rkcR4XHEdqGkvn88TTRxDho9jzmtVwlZ5MrY49w2pQLRUbAyD2zcdtj908j5TmoOEWK/U7Xdbi75DzK8zOnKhdVFZnQjJSV0atgsvV0gTmcY3PPkFnWuqXEklXuIWguPJY9qrhoxIWWmnJ36sCCu9VgNUypbGDNwTW2ku7jXO5kQPUrdGDS2Gi0HQq1qtgG5OwSus7j33eTfqUtOkGnDDnr6lNKK13GUz1r9Awbuz9EosAzcS48zh6ZK5UKjJlWZ300CwtMwIAw5IvJpwUQOKVr6gPrHBSWCqGMe/YQPP+0qKtiFasFFraQfUwYHE46xgAiTSjqAvDuFmp/NrYN+63luUzidupNlrGyRtl5lUuJ8bdVJDeyz3n6BJwPgFe1Pu0WSB3nHBjfzO+Qk8lbSw06kry9kiLlZXZQeXPIAkkmAADiTkABmV6p0F6Dihdr2gA1s2s0p8zu/4abrX6KdD6NjAdhUra1CMuTB90e8+5dIvQ4bBqHalv8GCtiM2kdgQhC3mUEIQgAQhCABCEIAEIQgAQhCAI69Fr2lr2hzXAgtIBBBzBBzC5q3dFyxjhZS0SZuVC6PAPEkDkQfELqUKjEYalXjlqRuSjOUdjxLjLrZTdcrMNKcsAGnkHiQ4+BVGjwh9Qy4r3itSa9pa5oc04EEAg+IOa5+29DqDsaRdRP4cWfodgB+WFyq3C5RX/g17/c2U8Uv1I87p8OpUxiATuUwvnLJb/FuhNrzYaVQDYljj/S6W/wDJYlfg1qpjt2eqPytLh6skLlTwOIjrNO/8mmNaD2ZAVG9yirEt73Z/Nh8VAa4H3h6qrltbk7kzikD1A60t396SlUkw3E8sfgrFTb6BcncoycVfs3BbTU7lCqfFhaPV0BbFh6A2t5l/V0hrLrzv0tw/5BX08JWltFkJVYR3Zh0KN8gEgbnYan0UVoNW21BSs9NzqbOy1rRp7TjkJ5r0zhXQShTH80uqu1nst/S05eJK6Wy2VlNoZTY1jRk1oAA8AMFuw/CpXzVH6WM9TFr9KPPeAfw1ydanf+th9zn/ACb6r0GxWOnRYKdJjWMbk1ogc/MnGdVOhdilRhTVooxzqSnuCEIVpAEIQgAQhCABCEIAEIQgAQhCABCEIAEIQgAQhCABCEIAhtGR8FxPEO8PD5lCFXMlEbYe/wCq7Wwdxv5R8EIREJFlCEKwiCEIQAIQhAAhCEACEIQAIQhAAhCE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data:image/jpeg;base64,/9j/4AAQSkZJRgABAQAAAQABAAD/2wCEAAkGBxQTEhUUExQWFhUXFxgXGBgYFxgcGhcYFxUXGBgXGBgYHCggGBolGxcXITEhJSkrLi4uFx8zODMsNygtLiwBCgoKDg0OGxAQGywkHyUsNCwsNywsLCwsLCw0LCwsLCwsLC8sLC8sLCwsLCwsLCwsLDQsLCwsLCwsLCwsLCwsLP/AABEIAOEA4QMBIgACEQEDEQH/xAAbAAABBQEBAAAAAAAAAAAAAAAAAQIDBAUGB//EAD8QAAEDAQYCBwUGBQQDAQAAAAEAAhEDBBIhMUFRBWEGEyIycYGRUqGxwdEUQmJykvAHI4Lh8TNDosJjg7IV/8QAGgEAAgMBAQAAAAAAAAAAAAAAAAECAwQFBv/EADARAAIBAgQDBwMFAQEAAAAAAAABAgMRBBIhMQUTQSIyUWFxgbGh0fBCUpHB4fEj/9oADAMBAAIRAxEAPwD3FCEIAEIQgAQhCABCQlc9xbpdRpS2n/Nf+Hujxd9FTWr06KvN2JRhKTskdEs23cdoUu/UbOwMn0C4K38br1+8+60/dZgPA6nzVFtFcTEcctpSj7v7GuGE/czrLV04H+1SJ5vMe4LNq9KbU/ItZ+Vv1lVrDYmnFxEDTUrfoWRt2WgFvIac9Vxa3FcRN2zP20+C/l0odDn6nErQe9WqfqI+CaH1DnUef6z9V11BrSOwGjcQE2rZGnFzGnnCyTr1Hq2xqcV0OWF8ZVHj+s/VSMtdZuVap+on4rovsFP2GjnEn35Jh4VRdiJHn8lGNaotn9Qzw6oyKXHrU3/cvfmaPlitCz9MHD/UpAjdpj3H6orcE9h3qsq1WItMOEfNa6XE8TTfffvr8hy6U+h2Fh6Q0KsQ8NOzsD9CtQFeXPoKxYuJ1aPceY9k4t9Dl5LsYfjz2qx919imeD/az0pC5zhfSum+G1R1bt/unz0810TXA4jFd6hiaVdXpu/yY5wlB2khUIQryAIQhAAhCEACEIQAIQhAAhCEACo8V4rSs7L1R0bD7zjsBqqfSPpCyzNjvVCOyz/s7YfFebWq0vrPNSoS5x9w2A0C5eO4jGh2Yay+DTRw7nq9jW4z0kq2iWg9XT9kZkfiOvhksynRSspqwymvK18ROpLNJ3Z0YxUVZC06anayEU2q/wAO4caroGDRmfkOayXbdkDaWrKbLO9xFwEnYbK5Q62iYII2PyXSUqbKQusH1PiVFUtCJK2lyl1L9NDHIqk3mkA7OBg+eitUra8d5pB2zB81OXpGyTAVTvYLp9AHEX6MlR//AKJBlzbp2ORHI6q21gHeM8gn9bTOF0HxTSb0bsRuvAjZbWHI+I+akqAPF14BGhH1UXU0T92PDBDbMQJpuvD2T8FKz6ai0M628IuiW4hYtVi6r7WW5tI5FZfFaDe+wzOY25qKdi6Enszn6jVf4Rx+rZyADeZq06flOirVGKu9q10a0qbzRdmWSipKzPTOFcWp12yw4jNpzHj9VfXkVGu+m4OY4tcMiP3iF6B0d6RNtAuu7NUDEaO5t+i9VgOJqt2Kmkvo/wDTnV8M4ax2N1CELsGUEIQgAQhCABCEIAFidJ+PNszMINR3cb/2PIe9XONcUZZ6RqP0waNXOOTQvLLTaX1qjqlQy53oBoBsAuXxHHciOSPef0NOHo53d7DHudUcXvcXOcZJOqmp0krGqZjV5Kc2zpbAxqnamAKRqobAmo0ySAMyYHmt19fqmimzADM7ndRcOs4odt8Fx7gG2/im2usHEmMVW7rZlMnmfkL9pnNHWrNNcAwnG0JbDyl/rU59qujDX5LO65MFeTBIG3jsgMpcqWucUxtp3OIyKjZZicNDl4qtXY5pxzStckkjUbax9FL9qIMgrGZU39dk77TGCMrFlOhp8RDhDgJVS0uBkgDH9481l9frqrLLQCFGeYShYzqjIJHooHtV+2twvDTNUziroO6uXJlZ7JVfFpBBgjEEZg8lccFC9qvhKwzu+inSDr23KkCq0frHtDnuF0S8fp1HMcHtJDmmQRoV6X0e4wLTSvZPGD27Hccj+8l6zhmP5y5c+8vr/pzMTQyPMtjVQhC65lBCEIAEhKVcz064r1VHq2nt1cPBv3j8vNVVqqpU3N9CUIuUkkcp0o4ubTW7J/lMJDOe7/P4LOptUdJqsNavE160qk3KW7OxGKirIe1SNTAnLKxkrU4KIKRpUGBZocQexhDXNBGUtkkE5AqRtuBJY8XX7zvrBTXcOIp3nGC6Lo1jcqO1WO/Ta9rr1Vo7QIiQNBui0dmQdt0RWymW4jFVPtJU1mtt4XXADTmmVbNBwUoq2kiSGttUKTrg4Gfdn5Ku6iVA6zl2Qgj3qeWLA0LNxVzDcab49l0A+ROavWXirapuVm3XZB/ycNCsBlMP7J72xSsoAkguLXjU+5OVODQspu2qzOp4OgtPdcDIPJVzTn4KGhby1pp1qd8R2XtE+pGIUVLi1wRVY4k91wGmzgq+XLogVyw0wYKcKt054fVKLZTezAgkagiY2c04qs4gjfRJR8UPc0wZHuVOEyyVjkdE68oqLTGhpCieFMSmOCmhldzVZ4JxQ2esHjunB43b9RmFA9QVQtFGpKElKO6FJKSsz2GjVDmhzTIIBBGoOIKeuP6A8TlpoOOLe0z8pOI8iffyXYL2+GrqtTU11OPUg4ScQQhCvIAvJukfEftFpe8Hst7DPBuvmZPmvQ+lNt6qzVHAw4i63xdh8JPkvLGtXB4zX2pL1f8ARuwcN5E1IqwCqzFOxeckbiUJQE0FOCqYhwhadgsxDRUcPyNOv4j+H4qjZiLzZF4SOzvyVh/G21XEF1zSDpGgUWnbQjK+xORUeZeZKU06ZddIcHAQSXQ2dwBn5lN7LYc2texxaYy3EJLQ9t+XOBboNQqtb3Ile38Mkh7CDuRrHLdDKcDFWn8SaBDQANFl17dirEpyVhq5ZqEbKlaa1R2FMAAZXhif7JjuIAY/v/KfQtEnQYqyMHHVokNs9j6wxUe1oHacY7u905yrAtFnLi1tmqVQP919Q3jGrRl8E7jVhijfa4XnENu6mdfJDDcptaWkOGZ3CkqnZuuvsJq+pVtjOripQe66cCx2bTsZTGVHnGAZ05p9rrtGGctBPIzIHjCz3Wg4icPhzU4xclsMsVXUnCTLXjIXc/MfNNo1I81D9uBBvNJPtN18RuoWVJ3VmR2sxmjTBLvf71Oq9nk4q51RvBuE+IjLfJUS3GNpkTjMaxmperGEGZxB0u6k7JjaDnAxG3eAPlKR1F8lnaxEFu4zPgDqVDTxESPp0we0Kt3SGgHzDjlt4qpaqcHAODSJF6JPkCdVM+zumAZv+yQ6SOYJ0TK9mc3GG4mMCCZ8AVOLQL1IrDbTRrMqtzaZI3GRHmJC9cpVA4BwMggEHcESCvILTZ3NGIjzEjxAOC7/AKCW7rLMGnOkbn9ObfcY8l6HgtfV0/HVfn5sZMZC6UkdGhCF6I55w/8AEa140qXi8/8Ay3/suQC1+mdov2yoPYDWj9IJ95KyWBeO4hUz4iT87fxodahHLTQ8BSpgHNOaFz2WkjVIFECntKrYEjVoUOBWXvVSXvdjAJhvgFnsKjNe46faw8AM/l6pLNfQUldFy18JpMJqUi8CMGkyPElUbS8kTqtin225TIxJ/fuWLVfdJafVEJOT11YkVHlykbZ8JKuUSOSOsaTjhGJ/v5K3O+iGVKlnERifl4JDLcYgjCFca4GTOmGgaP8AHxTaVPETkcfJGfxGi1wyxVqh6x1J0kYDTPmYBU3HKTmMaX4PcYAJEnwGybaOINYBerEUQMKYMOJkk4jFYdWk6u++L7aehe4ucRsC7IKMYKTzvRfT0IK9xvVl5JGUwDz3TKtmI7IxOpVu1FzW3aZDQNdfJZIZUk9sjWZxK0wvLW5MmfSIyzUBpuBzT2V3AwQ5/lB8JV2yUyXBzmxGQmfXZTbcVqBZsouME55xzOQU1/slgm9v+HPPclMOakogON3G8e7jh4FY2+oChrahxLMp7TgBjnmkvNPZvi4TdvEmCAMp9m98kHq8u0T3ZEXb0+9uk7pKga0w4mR3oGDTo3HPmiwhTSDPvMAdgS1zTAO93IHJJVswpdoGmCcBcc0uA1cLpwHNL1TQYcY1dAmBp4k7c1GykwAaGe1gMvmc00xkVWxNb2uwBobwl3hjJK6D+H1qu13s0eyf6mHD3F3oucNNoJgDxhX+jtS5aaTvxgfq7PzW3BVeXXhK/X/CFWOaDR6shCF7U4549xeretFY71H+l4x7lC0qOq+XuO7ifUpwK8NW1m35najokTtKUOUbSllUWGSAp4coQU6UmgLDHKxWofy7xjE4DcalUmvVwYmHYYYfJVSVmDKf28iWjIHGPh6JbU0VIc0YgRHzUFSkGZnWfHf4KVji5hcMHTiNm6K2yWsRFYlowDiH7Zz/AITOscR2v8wpRZZ7V4zpy8OSlFVo7Ownkp3XTUZVZWgyctv3zWnw/idMghzXNcDgTk7QAbLLNVkwC3lM+6FN1IJaZx1+Cc4xa7SAtO4RTc41HAnGc8PRPe+PBPNpkQMBCqPdKpWaXeYCl0plRsZfBOCeXgCSpbbAZ03DJYTznFXGHAYEeKu8LoPquENls+E+G6dxSyCm7A4H3HZEqicsvULrYpyhz8C0CJzdsNgNzumkpE0Mf1+Hd7XdnCB+KPDTdLSrQBLbxbhjEOnInw1URT6RaMXNLvwg3fMmD8EWQgvkCMzvhjjqmuqnta4euamY1kkOluEgFwEcsjeOwVeoI1HhhI8dimkAt7BLSqXSHbEH0MqK8kvKS0GezdYhcx9q5BC9rzjj8tnAPZBIOYJB+CGqTibCK9VsZVKg8hUcAowvH1labXmdaLukSNb68kmqe1wES+4T94NJgDPAb5eqHGe02ccMsZ8OapGNAOye1p2KVksPa6xo/Dgfelp1hOLqsHEYif6jKQCAplrqSdQIJLuYyaISufM3pDychl5lMJQlZ3Az3W4GADlnPPnyTncRa0+0RqJU77DTdm30UVThbdJETA0JjXktClSe9wsQWniznHsi6BzlVevLsC4xOn7yVl1gLRJE8h8U+yU34hroEY/RWpwiuyFh1Cg0QDE5wMSOZ2WiGBVKbCHHU77q412EQstRtgOdhkmJQVYphrcXCdm/U/JVXsAtnsxOOAGrjl/dO6pl4BoNRxynKeTRn5pbz6jg0CToBkPoFdfWZZ2w0zUIhzxp+Fv1UNRNlnrxZmy8zWIgAZUwfDVZr6pqNM4nvD9+CotcXuk6rW4dQggqNS0V5iStqZEJxpm7Mjw1jeNlr8Y4RA6xnd1GrT9FkGrDr10kDADcD4SZKshJSV0STvsFSkRdkjHnl47bp9NrmG9TqNkDG45pIHNp08lA14xk9oy4+Op+CV10AQ4OcYiAcN5JAjwU7MCRlN4F6+G3r2LnsBfJlxF7HPUKBlnJElzGNmAXuDQSNBOafdY6bz2tOt4HEAYRAM+CY1rTN57WkZF2Au8jGGOil+bAKyzEyZbAMXi4Bvk44FNrUS0wYPMEOGPMJwY0mLzcO6SYBBzIvRCGUpcGtIMmJbiJJ3GaFduwHcfZTsPVC6f7M3YegQva8k5HMPMellC5bK2GBIcP6mAk/qvLMqNgSDI1jQ7Lq/4iWSKlKp7TCwnmw3mjzDn/AKVyLeySR5jcLy/EKeTESXnf+TpUJZqaFuCAQZcTBEaaY+qkcxgwdVDXbAON3xIyKgeYMtOnpyKG0jhAJnKBn/dZC0m6vtAPfhmHkucIhD6TYltRr9CBeBHkQonYS2Ju6bE6Kdzi7FzAwA4XZguO5djkEtRElUMiOupuIygOvfl5qN7QIgzhjyO3NK13YxpDXty+c9sk3qnGYa446AnTko7fiGhCUShtNxMAYq5TsjR3jJ2H1UZSSArUgSeamtljDcu9m4BWwG0xeAx0TLM04uObvgVXzOq2AyzupaQLiAM1MeHuJIGAH3jkEyq4NF1mWp1KtzJ7APLgzBuJ1d9ElnpF7g1okn3bknQBRWeg55DRiT6DmdloV6opNLGGSe87U8hsFF6adRMkr2llFpZTMuPffvyGzVj9YXmSmOlxVikyFJJRV+oJWLNnYFqWZ3ksthTqlo+6Mz7gs84uQ2blF4qOuk9gZ8+SpcX4M6n2m9pm+o8fqmWWrAAW5YLWcjiOapzOm/Ird47HFuYpyGxeu4zAZJ/UT7PzwXScS4E13bpZ6smAfA6LnKjHBxLh2si3EAD2R4LVGakTUlLYjL2jC4Xbm9GP4RGQ5pkAjsg4YEZ47p9+MLjXbG84eRjNMvOaZbEnDw5jmNFYiQrmtEiCSOyTOF7lhkMvFXOA2e/aKTfxtPk3E/BUQIgAYD6LpugtmvVy+MGNPq7Ae68tOEhzK8IrxK6rywbO+QhC9sccxOmNi62yvjvU4qN/o7w82lw815a4RPjK9sIXkXGuGmhWfSgw09nnTOLD5Dszu0rhcZo92qvR/wBG7CT3iZes8krKzhN17mg5gFOcE1cM2iMwEDDwzneU+pWc4gue50ZXjMeSYShMCZloeBAqPjacPRPp1X6Pe2cYa4gegUDQrVBmPgoSsgsWW1o1k6k4kqxZ5OMKpZ6U46fEp9S0Nb/qBxbs35rO1d2QMumwVahxYQ3WYGHmrTbDUiTTdB2GmkeSzKTWv7Tal1oEw505baglWm2+829tgccI0aNpUJRZG7JOIOqvEMpPFNowhpjDMk6nmselSc9wDcSf36KzUrgEFr3c2FxiDsJyVi01GUmkMMudi52wOIaPmrE7KyWoLQSpUbRaWsxce875Dksh77xUVarJVmy0dSrFHIrvcaHU2bqWU17kgIUdxivrQJSUAczmfcq7ny6NNfkrTDCbVkBZYVbpWggrO6zmpG1CqJQuI6axW9S26xMrCcnRgfruucoViSA2STkBit2yWSvEkNb4uE+6Vn5ck+yVyVne5zlqsrmGCIP7xVZwXXW6wPe3tABwyIxC5q0US0kEY7K+nUvo9y2MrlNy9C6FWK5QvEYvM+QwHzPmuHsNlNWo1jc3GP7/ABXq1GkGtDRkAAPACF6PglDNN1X00Xr/AM+TJjJ2SiPQhC9Ic8FyvTzhl+mKzcHU8HH/AMZOJP5T2uQvLqk17AQQRIIgg5EHMFVV6Sq03CXUlCTjJNHilVhGYhMhbfH+DGz1TThxacaRn7ns46tJg8i06rHuwvHVacqc3CW6OvGSkroYWpIUkJqruSHMbir9Jn3Bmc+QVezMkgBXx2QYi8cztyVNSXQBa7w0QNBCzrxc4NGZMKS01NFJwun3qh0wHic/clFZY3BErbHRa8vLBDRJ1k7wqnEql6oGUm9nAXRm5xz+isEEjImTIG5yaPI4qyxos4ORqkYn2QcwOfNCdtXqxMmtjadOkKZa1z4l7okzsDyWDaKs5J9prE6quFZThbVgkTWSzziVPaK4GAVekxriBUvXcpaSC3nhnGybauGGm6G1LzcwTqE7Jy7TGS0sU+uYbKqtqvbjcvD8P0KVtp6wzBaG7jMp5He/QB9JseOqnvKFj020VoSabYEzXgqxZ6ZcYGA1OgCy6dWTAzVmtarrQ0HDXmUpU3sgNOpxMUxcoi7u/U+egVMWwzi4z4rGq2qckraTzqprDpLULHWWHiLtH+RK0bWzrmzheAwjXkuEFjO5Wt0cstapWZTpuMzJOjWjvOPh8SBqqngnOS5b1IytHU7ToTwqCazhu1oP/I/L1XXplJgaABonr2+Fw6oUlBe/qcmpNzlmYIQhaCAIQhAGZx/hLbRTu4B7TeY46OiMfwkYHkd4XmVrs7g4tc265pgtOYI08Nt5nVewLn+lHR8Vx1jAOtaIzjrG49gnQ44HTwJXL4lgefHPDvL6rw+xpw9bI7PY81upWsxUrqBxMEYkEEEEEfdIOMhPo0ySPFeVk7bnT3LdnZcbP3ne4Jj3gBSVFn2ypoqYrMyJA95J/fotSqLrQwZj3kqpwmhL72YaJ89FrMFztu7+nLmpVZJNIbHvIoNAwNSM/Yw054lYdd8qe1VpJJVKo9OnDqIhuEnFTso5JrVas5AEuvZGIE9qMMNldJsYObATQL2Hp9FDUrymCuG4kqKiwLDacZnyVd4EqarbWVAHNMkYO28ZVeoVKKfUBWOwVO01MVK9xhR2GlfeActeQ19yuikryYE9JgpsvOPacJ8BoFTDH1DkQ1WrYQXF7zDR3R8MElPiTcrpAQs1rpXYCUrMGqyxwCgqV9ZWfaLfJhnr9EKnKYXNZ9TENGJJAAGJcTkANSvUOiPAfs1OXwaz4Lz7OzAdhvqfJYn8P+iJoxabQP5pHYac6YOp2eR6DxK7peh4fgVRWeXe+DnYivm7K2BCELqGUEIQgAQhCABCEIAwekfR8Vh1lMAVhqcA8D7riMjs7MeGC4uhDLxcC1zcCwiHNcRMEeBHjMr1JZPHOA0rSO12XjuvbmOR9pvI+44rkcR4XHEdqGkvn88TTRxDho9jzmtVwlZ5MrY49w2pQLRUbAyD2zcdtj908j5TmoOEWK/U7Xdbi75DzK8zOnKhdVFZnQjJSV0atgsvV0gTmcY3PPkFnWuqXEklXuIWguPJY9qrhoxIWWmnJ36sCCu9VgNUypbGDNwTW2ku7jXO5kQPUrdGDS2Gi0HQq1qtgG5OwSus7j33eTfqUtOkGnDDnr6lNKK13GUz1r9Awbuz9EosAzcS48zh6ZK5UKjJlWZ300CwtMwIAw5IvJpwUQOKVr6gPrHBSWCqGMe/YQPP+0qKtiFasFFraQfUwYHE46xgAiTSjqAvDuFmp/NrYN+63luUzidupNlrGyRtl5lUuJ8bdVJDeyz3n6BJwPgFe1Pu0WSB3nHBjfzO+Qk8lbSw06kry9kiLlZXZQeXPIAkkmAADiTkABmV6p0F6Dihdr2gA1s2s0p8zu/4abrX6KdD6NjAdhUra1CMuTB90e8+5dIvQ4bBqHalv8GCtiM2kdgQhC3mUEIQgAQhCABCEIAEIQgAQhCAI69Fr2lr2hzXAgtIBBBzBBzC5q3dFyxjhZS0SZuVC6PAPEkDkQfELqUKjEYalXjlqRuSjOUdjxLjLrZTdcrMNKcsAGnkHiQ4+BVGjwh9Qy4r3itSa9pa5oc04EEAg+IOa5+29DqDsaRdRP4cWfodgB+WFyq3C5RX/g17/c2U8Uv1I87p8OpUxiATuUwvnLJb/FuhNrzYaVQDYljj/S6W/wDJYlfg1qpjt2eqPytLh6skLlTwOIjrNO/8mmNaD2ZAVG9yirEt73Z/Nh8VAa4H3h6qrltbk7kzikD1A60t396SlUkw3E8sfgrFTb6BcncoycVfs3BbTU7lCqfFhaPV0BbFh6A2t5l/V0hrLrzv0tw/5BX08JWltFkJVYR3Zh0KN8gEgbnYan0UVoNW21BSs9NzqbOy1rRp7TjkJ5r0zhXQShTH80uqu1nst/S05eJK6Wy2VlNoZTY1jRk1oAA8AMFuw/CpXzVH6WM9TFr9KPPeAfw1ydanf+th9zn/ACb6r0GxWOnRYKdJjWMbk1ogc/MnGdVOhdilRhTVooxzqSnuCEIVpAEIQgAQhCABCEIAEIQgAQhCABCEIAEIQgAQhCABCEIAhtGR8FxPEO8PD5lCFXMlEbYe/wCq7Wwdxv5R8EIREJFlCEKwiCEIQAIQhAAhCEACEIQAIQhAAhCE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AutoShape 6" descr="data:image/jpeg;base64,/9j/4AAQSkZJRgABAQAAAQABAAD/2wCEAAkGBxQTEhUUExQWFhUXFxgXGBgYFxgcGhcYFxUXGBgXGBgYHCggGBolGxcXITEhJSkrLi4uFx8zODMsNygtLiwBCgoKDg0OGxAQGywkHyUsNCwsNywsLCwsLCw0LCwsLCwsLC8sLC8sLCwsLCwsLCwsLDQsLCwsLCwsLCwsLCwsLP/AABEIAOEA4QMBIgACEQEDEQH/xAAbAAABBQEBAAAAAAAAAAAAAAAAAQIDBAUGB//EAD8QAAEDAQYCBwUGBQQDAQAAAAEAAhEDBBIhMUFRBWEGEyIycYGRUqGxwdEUQmJykvAHI4Lh8TNDosJjg7IV/8QAGgEAAgMBAQAAAAAAAAAAAAAAAAECAwQFBv/EADARAAIBAgQDBwMFAQEAAAAAAAABAgMRBBIhMQUTQSIyUWFxgbGh0fBCUpHB4fEj/9oADAMBAAIRAxEAPwD3FCEIAEIQgAQhCABCQlc9xbpdRpS2n/Nf+Hujxd9FTWr06KvN2JRhKTskdEs23cdoUu/UbOwMn0C4K38br1+8+60/dZgPA6nzVFtFcTEcctpSj7v7GuGE/czrLV04H+1SJ5vMe4LNq9KbU/ItZ+Vv1lVrDYmnFxEDTUrfoWRt2WgFvIac9Vxa3FcRN2zP20+C/l0odDn6nErQe9WqfqI+CaH1DnUef6z9V11BrSOwGjcQE2rZGnFzGnnCyTr1Hq2xqcV0OWF8ZVHj+s/VSMtdZuVap+on4rovsFP2GjnEn35Jh4VRdiJHn8lGNaotn9Qzw6oyKXHrU3/cvfmaPlitCz9MHD/UpAjdpj3H6orcE9h3qsq1WItMOEfNa6XE8TTfffvr8hy6U+h2Fh6Q0KsQ8NOzsD9CtQFeXPoKxYuJ1aPceY9k4t9Dl5LsYfjz2qx919imeD/az0pC5zhfSum+G1R1bt/unz0810TXA4jFd6hiaVdXpu/yY5wlB2khUIQryAIQhAAhCEACEIQAIQhAAhCEACo8V4rSs7L1R0bD7zjsBqqfSPpCyzNjvVCOyz/s7YfFebWq0vrPNSoS5x9w2A0C5eO4jGh2Yay+DTRw7nq9jW4z0kq2iWg9XT9kZkfiOvhksynRSspqwymvK18ROpLNJ3Z0YxUVZC06anayEU2q/wAO4caroGDRmfkOayXbdkDaWrKbLO9xFwEnYbK5Q62iYII2PyXSUqbKQusH1PiVFUtCJK2lyl1L9NDHIqk3mkA7OBg+eitUra8d5pB2zB81OXpGyTAVTvYLp9AHEX6MlR//AKJBlzbp2ORHI6q21gHeM8gn9bTOF0HxTSb0bsRuvAjZbWHI+I+akqAPF14BGhH1UXU0T92PDBDbMQJpuvD2T8FKz6ai0M628IuiW4hYtVi6r7WW5tI5FZfFaDe+wzOY25qKdi6Enszn6jVf4Rx+rZyADeZq06flOirVGKu9q10a0qbzRdmWSipKzPTOFcWp12yw4jNpzHj9VfXkVGu+m4OY4tcMiP3iF6B0d6RNtAuu7NUDEaO5t+i9VgOJqt2Kmkvo/wDTnV8M4ax2N1CELsGUEIQgAQhCABCEIAFidJ+PNszMINR3cb/2PIe9XONcUZZ6RqP0waNXOOTQvLLTaX1qjqlQy53oBoBsAuXxHHciOSPef0NOHo53d7DHudUcXvcXOcZJOqmp0krGqZjV5Kc2zpbAxqnamAKRqobAmo0ySAMyYHmt19fqmimzADM7ndRcOs4odt8Fx7gG2/im2usHEmMVW7rZlMnmfkL9pnNHWrNNcAwnG0JbDyl/rU59qujDX5LO65MFeTBIG3jsgMpcqWucUxtp3OIyKjZZicNDl4qtXY5pxzStckkjUbax9FL9qIMgrGZU39dk77TGCMrFlOhp8RDhDgJVS0uBkgDH9481l9frqrLLQCFGeYShYzqjIJHooHtV+2twvDTNUziroO6uXJlZ7JVfFpBBgjEEZg8lccFC9qvhKwzu+inSDr23KkCq0frHtDnuF0S8fp1HMcHtJDmmQRoV6X0e4wLTSvZPGD27Hccj+8l6zhmP5y5c+8vr/pzMTQyPMtjVQhC65lBCEIAEhKVcz064r1VHq2nt1cPBv3j8vNVVqqpU3N9CUIuUkkcp0o4ubTW7J/lMJDOe7/P4LOptUdJqsNavE160qk3KW7OxGKirIe1SNTAnLKxkrU4KIKRpUGBZocQexhDXNBGUtkkE5AqRtuBJY8XX7zvrBTXcOIp3nGC6Lo1jcqO1WO/Ta9rr1Vo7QIiQNBui0dmQdt0RWymW4jFVPtJU1mtt4XXADTmmVbNBwUoq2kiSGttUKTrg4Gfdn5Ku6iVA6zl2Qgj3qeWLA0LNxVzDcab49l0A+ROavWXirapuVm3XZB/ycNCsBlMP7J72xSsoAkguLXjU+5OVODQspu2qzOp4OgtPdcDIPJVzTn4KGhby1pp1qd8R2XtE+pGIUVLi1wRVY4k91wGmzgq+XLogVyw0wYKcKt054fVKLZTezAgkagiY2c04qs4gjfRJR8UPc0wZHuVOEyyVjkdE68oqLTGhpCieFMSmOCmhldzVZ4JxQ2esHjunB43b9RmFA9QVQtFGpKElKO6FJKSsz2GjVDmhzTIIBBGoOIKeuP6A8TlpoOOLe0z8pOI8iffyXYL2+GrqtTU11OPUg4ScQQhCvIAvJukfEftFpe8Hst7DPBuvmZPmvQ+lNt6qzVHAw4i63xdh8JPkvLGtXB4zX2pL1f8ARuwcN5E1IqwCqzFOxeckbiUJQE0FOCqYhwhadgsxDRUcPyNOv4j+H4qjZiLzZF4SOzvyVh/G21XEF1zSDpGgUWnbQjK+xORUeZeZKU06ZddIcHAQSXQ2dwBn5lN7LYc2texxaYy3EJLQ9t+XOBboNQqtb3Ile38Mkh7CDuRrHLdDKcDFWn8SaBDQANFl17dirEpyVhq5ZqEbKlaa1R2FMAAZXhif7JjuIAY/v/KfQtEnQYqyMHHVokNs9j6wxUe1oHacY7u905yrAtFnLi1tmqVQP919Q3jGrRl8E7jVhijfa4XnENu6mdfJDDcptaWkOGZ3CkqnZuuvsJq+pVtjOripQe66cCx2bTsZTGVHnGAZ05p9rrtGGctBPIzIHjCz3Wg4icPhzU4xclsMsVXUnCTLXjIXc/MfNNo1I81D9uBBvNJPtN18RuoWVJ3VmR2sxmjTBLvf71Oq9nk4q51RvBuE+IjLfJUS3GNpkTjMaxmperGEGZxB0u6k7JjaDnAxG3eAPlKR1F8lnaxEFu4zPgDqVDTxESPp0we0Kt3SGgHzDjlt4qpaqcHAODSJF6JPkCdVM+zumAZv+yQ6SOYJ0TK9mc3GG4mMCCZ8AVOLQL1IrDbTRrMqtzaZI3GRHmJC9cpVA4BwMggEHcESCvILTZ3NGIjzEjxAOC7/AKCW7rLMGnOkbn9ObfcY8l6HgtfV0/HVfn5sZMZC6UkdGhCF6I55w/8AEa140qXi8/8Ay3/suQC1+mdov2yoPYDWj9IJ95KyWBeO4hUz4iT87fxodahHLTQ8BSpgHNOaFz2WkjVIFECntKrYEjVoUOBWXvVSXvdjAJhvgFnsKjNe46faw8AM/l6pLNfQUldFy18JpMJqUi8CMGkyPElUbS8kTqtin225TIxJ/fuWLVfdJafVEJOT11YkVHlykbZ8JKuUSOSOsaTjhGJ/v5K3O+iGVKlnERifl4JDLcYgjCFca4GTOmGgaP8AHxTaVPETkcfJGfxGi1wyxVqh6x1J0kYDTPmYBU3HKTmMaX4PcYAJEnwGybaOINYBerEUQMKYMOJkk4jFYdWk6u++L7aehe4ucRsC7IKMYKTzvRfT0IK9xvVl5JGUwDz3TKtmI7IxOpVu1FzW3aZDQNdfJZIZUk9sjWZxK0wvLW5MmfSIyzUBpuBzT2V3AwQ5/lB8JV2yUyXBzmxGQmfXZTbcVqBZsouME55xzOQU1/slgm9v+HPPclMOakogON3G8e7jh4FY2+oChrahxLMp7TgBjnmkvNPZvi4TdvEmCAMp9m98kHq8u0T3ZEXb0+9uk7pKga0w4mR3oGDTo3HPmiwhTSDPvMAdgS1zTAO93IHJJVswpdoGmCcBcc0uA1cLpwHNL1TQYcY1dAmBp4k7c1GykwAaGe1gMvmc00xkVWxNb2uwBobwl3hjJK6D+H1qu13s0eyf6mHD3F3oucNNoJgDxhX+jtS5aaTvxgfq7PzW3BVeXXhK/X/CFWOaDR6shCF7U4549xeretFY71H+l4x7lC0qOq+XuO7ifUpwK8NW1m35najokTtKUOUbSllUWGSAp4coQU6UmgLDHKxWofy7xjE4DcalUmvVwYmHYYYfJVSVmDKf28iWjIHGPh6JbU0VIc0YgRHzUFSkGZnWfHf4KVji5hcMHTiNm6K2yWsRFYlowDiH7Zz/AITOscR2v8wpRZZ7V4zpy8OSlFVo7Ownkp3XTUZVZWgyctv3zWnw/idMghzXNcDgTk7QAbLLNVkwC3lM+6FN1IJaZx1+Cc4xa7SAtO4RTc41HAnGc8PRPe+PBPNpkQMBCqPdKpWaXeYCl0plRsZfBOCeXgCSpbbAZ03DJYTznFXGHAYEeKu8LoPquENls+E+G6dxSyCm7A4H3HZEqicsvULrYpyhz8C0CJzdsNgNzumkpE0Mf1+Hd7XdnCB+KPDTdLSrQBLbxbhjEOnInw1URT6RaMXNLvwg3fMmD8EWQgvkCMzvhjjqmuqnta4euamY1kkOluEgFwEcsjeOwVeoI1HhhI8dimkAt7BLSqXSHbEH0MqK8kvKS0GezdYhcx9q5BC9rzjj8tnAPZBIOYJB+CGqTibCK9VsZVKg8hUcAowvH1labXmdaLukSNb68kmqe1wES+4T94NJgDPAb5eqHGe02ccMsZ8OapGNAOye1p2KVksPa6xo/Dgfelp1hOLqsHEYif6jKQCAplrqSdQIJLuYyaISufM3pDychl5lMJQlZ3Az3W4GADlnPPnyTncRa0+0RqJU77DTdm30UVThbdJETA0JjXktClSe9wsQWniznHsi6BzlVevLsC4xOn7yVl1gLRJE8h8U+yU34hroEY/RWpwiuyFh1Cg0QDE5wMSOZ2WiGBVKbCHHU77q412EQstRtgOdhkmJQVYphrcXCdm/U/JVXsAtnsxOOAGrjl/dO6pl4BoNRxynKeTRn5pbz6jg0CToBkPoFdfWZZ2w0zUIhzxp+Fv1UNRNlnrxZmy8zWIgAZUwfDVZr6pqNM4nvD9+CotcXuk6rW4dQggqNS0V5iStqZEJxpm7Mjw1jeNlr8Y4RA6xnd1GrT9FkGrDr10kDADcD4SZKshJSV0STvsFSkRdkjHnl47bp9NrmG9TqNkDG45pIHNp08lA14xk9oy4+Op+CV10AQ4OcYiAcN5JAjwU7MCRlN4F6+G3r2LnsBfJlxF7HPUKBlnJElzGNmAXuDQSNBOafdY6bz2tOt4HEAYRAM+CY1rTN57WkZF2Au8jGGOil+bAKyzEyZbAMXi4Bvk44FNrUS0wYPMEOGPMJwY0mLzcO6SYBBzIvRCGUpcGtIMmJbiJJ3GaFduwHcfZTsPVC6f7M3YegQva8k5HMPMellC5bK2GBIcP6mAk/qvLMqNgSDI1jQ7Lq/4iWSKlKp7TCwnmw3mjzDn/AKVyLeySR5jcLy/EKeTESXnf+TpUJZqaFuCAQZcTBEaaY+qkcxgwdVDXbAON3xIyKgeYMtOnpyKG0jhAJnKBn/dZC0m6vtAPfhmHkucIhD6TYltRr9CBeBHkQonYS2Ju6bE6Kdzi7FzAwA4XZguO5djkEtRElUMiOupuIygOvfl5qN7QIgzhjyO3NK13YxpDXty+c9sk3qnGYa446AnTko7fiGhCUShtNxMAYq5TsjR3jJ2H1UZSSArUgSeamtljDcu9m4BWwG0xeAx0TLM04uObvgVXzOq2AyzupaQLiAM1MeHuJIGAH3jkEyq4NF1mWp1KtzJ7APLgzBuJ1d9ElnpF7g1okn3bknQBRWeg55DRiT6DmdloV6opNLGGSe87U8hsFF6adRMkr2llFpZTMuPffvyGzVj9YXmSmOlxVikyFJJRV+oJWLNnYFqWZ3ksthTqlo+6Mz7gs84uQ2blF4qOuk9gZ8+SpcX4M6n2m9pm+o8fqmWWrAAW5YLWcjiOapzOm/Ird47HFuYpyGxeu4zAZJ/UT7PzwXScS4E13bpZ6smAfA6LnKjHBxLh2si3EAD2R4LVGakTUlLYjL2jC4Xbm9GP4RGQ5pkAjsg4YEZ47p9+MLjXbG84eRjNMvOaZbEnDw5jmNFYiQrmtEiCSOyTOF7lhkMvFXOA2e/aKTfxtPk3E/BUQIgAYD6LpugtmvVy+MGNPq7Ae68tOEhzK8IrxK6rywbO+QhC9sccxOmNi62yvjvU4qN/o7w82lw815a4RPjK9sIXkXGuGmhWfSgw09nnTOLD5Dszu0rhcZo92qvR/wBG7CT3iZes8krKzhN17mg5gFOcE1cM2iMwEDDwzneU+pWc4gue50ZXjMeSYShMCZloeBAqPjacPRPp1X6Pe2cYa4gegUDQrVBmPgoSsgsWW1o1k6k4kqxZ5OMKpZ6U46fEp9S0Nb/qBxbs35rO1d2QMumwVahxYQ3WYGHmrTbDUiTTdB2GmkeSzKTWv7Tal1oEw505baglWm2+829tgccI0aNpUJRZG7JOIOqvEMpPFNowhpjDMk6nmselSc9wDcSf36KzUrgEFr3c2FxiDsJyVi01GUmkMMudi52wOIaPmrE7KyWoLQSpUbRaWsxce875Dksh77xUVarJVmy0dSrFHIrvcaHU2bqWU17kgIUdxivrQJSUAczmfcq7ny6NNfkrTDCbVkBZYVbpWggrO6zmpG1CqJQuI6axW9S26xMrCcnRgfruucoViSA2STkBit2yWSvEkNb4uE+6Vn5ck+yVyVne5zlqsrmGCIP7xVZwXXW6wPe3tABwyIxC5q0US0kEY7K+nUvo9y2MrlNy9C6FWK5QvEYvM+QwHzPmuHsNlNWo1jc3GP7/ABXq1GkGtDRkAAPACF6PglDNN1X00Xr/AM+TJjJ2SiPQhC9Ic8FyvTzhl+mKzcHU8HH/AMZOJP5T2uQvLqk17AQQRIIgg5EHMFVV6Sq03CXUlCTjJNHilVhGYhMhbfH+DGz1TThxacaRn7ns46tJg8i06rHuwvHVacqc3CW6OvGSkroYWpIUkJqruSHMbir9Jn3Bmc+QVezMkgBXx2QYi8cztyVNSXQBa7w0QNBCzrxc4NGZMKS01NFJwun3qh0wHic/clFZY3BErbHRa8vLBDRJ1k7wqnEql6oGUm9nAXRm5xz+isEEjImTIG5yaPI4qyxos4ORqkYn2QcwOfNCdtXqxMmtjadOkKZa1z4l7okzsDyWDaKs5J9prE6quFZThbVgkTWSzziVPaK4GAVekxriBUvXcpaSC3nhnGybauGGm6G1LzcwTqE7Jy7TGS0sU+uYbKqtqvbjcvD8P0KVtp6wzBaG7jMp5He/QB9JseOqnvKFj020VoSabYEzXgqxZ6ZcYGA1OgCy6dWTAzVmtarrQ0HDXmUpU3sgNOpxMUxcoi7u/U+egVMWwzi4z4rGq2qckraTzqprDpLULHWWHiLtH+RK0bWzrmzheAwjXkuEFjO5Wt0cstapWZTpuMzJOjWjvOPh8SBqqngnOS5b1IytHU7ToTwqCazhu1oP/I/L1XXplJgaABonr2+Fw6oUlBe/qcmpNzlmYIQhaCAIQhAGZx/hLbRTu4B7TeY46OiMfwkYHkd4XmVrs7g4tc265pgtOYI08Nt5nVewLn+lHR8Vx1jAOtaIzjrG49gnQ44HTwJXL4lgefHPDvL6rw+xpw9bI7PY81upWsxUrqBxMEYkEEEEEfdIOMhPo0ySPFeVk7bnT3LdnZcbP3ne4Jj3gBSVFn2ypoqYrMyJA95J/fotSqLrQwZj3kqpwmhL72YaJ89FrMFztu7+nLmpVZJNIbHvIoNAwNSM/Yw054lYdd8qe1VpJJVKo9OnDqIhuEnFTso5JrVas5AEuvZGIE9qMMNldJsYObATQL2Hp9FDUrymCuG4kqKiwLDacZnyVd4EqarbWVAHNMkYO28ZVeoVKKfUBWOwVO01MVK9xhR2GlfeActeQ19yuikryYE9JgpsvOPacJ8BoFTDH1DkQ1WrYQXF7zDR3R8MElPiTcrpAQs1rpXYCUrMGqyxwCgqV9ZWfaLfJhnr9EKnKYXNZ9TENGJJAAGJcTkANSvUOiPAfs1OXwaz4Lz7OzAdhvqfJYn8P+iJoxabQP5pHYac6YOp2eR6DxK7peh4fgVRWeXe+DnYivm7K2BCELqGUEIQgAQhCABCEIAwekfR8Vh1lMAVhqcA8D7riMjs7MeGC4uhDLxcC1zcCwiHNcRMEeBHjMr1JZPHOA0rSO12XjuvbmOR9pvI+44rkcR4XHEdqGkvn88TTRxDho9jzmtVwlZ5MrY49w2pQLRUbAyD2zcdtj908j5TmoOEWK/U7Xdbi75DzK8zOnKhdVFZnQjJSV0atgsvV0gTmcY3PPkFnWuqXEklXuIWguPJY9qrhoxIWWmnJ36sCCu9VgNUypbGDNwTW2ku7jXO5kQPUrdGDS2Gi0HQq1qtgG5OwSus7j33eTfqUtOkGnDDnr6lNKK13GUz1r9Awbuz9EosAzcS48zh6ZK5UKjJlWZ300CwtMwIAw5IvJpwUQOKVr6gPrHBSWCqGMe/YQPP+0qKtiFasFFraQfUwYHE46xgAiTSjqAvDuFmp/NrYN+63luUzidupNlrGyRtl5lUuJ8bdVJDeyz3n6BJwPgFe1Pu0WSB3nHBjfzO+Qk8lbSw06kry9kiLlZXZQeXPIAkkmAADiTkABmV6p0F6Dihdr2gA1s2s0p8zu/4abrX6KdD6NjAdhUra1CMuTB90e8+5dIvQ4bBqHalv8GCtiM2kdgQhC3mUEIQgAQhCABCEIAEIQgAQhCAI69Fr2lr2hzXAgtIBBBzBBzC5q3dFyxjhZS0SZuVC6PAPEkDkQfELqUKjEYalXjlqRuSjOUdjxLjLrZTdcrMNKcsAGnkHiQ4+BVGjwh9Qy4r3itSa9pa5oc04EEAg+IOa5+29DqDsaRdRP4cWfodgB+WFyq3C5RX/g17/c2U8Uv1I87p8OpUxiATuUwvnLJb/FuhNrzYaVQDYljj/S6W/wDJYlfg1qpjt2eqPytLh6skLlTwOIjrNO/8mmNaD2ZAVG9yirEt73Z/Nh8VAa4H3h6qrltbk7kzikD1A60t396SlUkw3E8sfgrFTb6BcncoycVfs3BbTU7lCqfFhaPV0BbFh6A2t5l/V0hrLrzv0tw/5BX08JWltFkJVYR3Zh0KN8gEgbnYan0UVoNW21BSs9NzqbOy1rRp7TjkJ5r0zhXQShTH80uqu1nst/S05eJK6Wy2VlNoZTY1jRk1oAA8AMFuw/CpXzVH6WM9TFr9KPPeAfw1ydanf+th9zn/ACb6r0GxWOnRYKdJjWMbk1ogc/MnGdVOhdilRhTVooxzqSnuCEIVpAEIQgAQhCABCEIAEIQgAQhCABCEIAEIQgAQhCABCEIAhtGR8FxPEO8PD5lCFXMlEbYe/wCq7Wwdxv5R8EIREJFlCEKwiCEIQAIQhAAhCEACEIQAIQhAAhCE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7" name="Picture 9" descr="http://scienceblogs.com/startswithabang/files/2011/10/Nobel_medal1.jpe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304" y="331341"/>
            <a:ext cx="1094756" cy="109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23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8" y="1634513"/>
            <a:ext cx="9138816" cy="522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ctrTitle"/>
          </p:nvPr>
        </p:nvSpPr>
        <p:spPr>
          <a:xfrm>
            <a:off x="665312" y="404664"/>
            <a:ext cx="7772400" cy="6336704"/>
          </a:xfrm>
        </p:spPr>
        <p:txBody>
          <a:bodyPr anchor="t">
            <a:normAutofit fontScale="90000"/>
          </a:bodyPr>
          <a:lstStyle/>
          <a:p>
            <a:pPr algn="l">
              <a:tabLst>
                <a:tab pos="363538" algn="l"/>
              </a:tabLst>
            </a:pPr>
            <a:r>
              <a:rPr lang="en-IE" sz="6000" b="1" dirty="0" smtClean="0">
                <a:solidFill>
                  <a:schemeClr val="bg1"/>
                </a:solidFill>
                <a:latin typeface="+mn-lt"/>
              </a:rPr>
              <a:t>Science partnership</a:t>
            </a:r>
            <a:endParaRPr lang="en-IE" sz="2200" dirty="0">
              <a:solidFill>
                <a:schemeClr val="bg1"/>
              </a:solidFill>
              <a:latin typeface="+mn-lt"/>
            </a:endParaRPr>
          </a:p>
        </p:txBody>
      </p:sp>
    </p:spTree>
    <p:extLst>
      <p:ext uri="{BB962C8B-B14F-4D97-AF65-F5344CB8AC3E}">
        <p14:creationId xmlns:p14="http://schemas.microsoft.com/office/powerpoint/2010/main" val="270590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5312" y="404664"/>
            <a:ext cx="7772400" cy="6336704"/>
          </a:xfrm>
        </p:spPr>
        <p:txBody>
          <a:bodyPr anchor="t">
            <a:normAutofit fontScale="90000"/>
          </a:bodyPr>
          <a:lstStyle/>
          <a:p>
            <a:pPr algn="l"/>
            <a:r>
              <a:rPr lang="en-IE" sz="6000" b="1" dirty="0" smtClean="0">
                <a:solidFill>
                  <a:schemeClr val="bg1"/>
                </a:solidFill>
                <a:latin typeface="+mn-lt"/>
              </a:rPr>
              <a:t>This is like nothing we have ever done before </a:t>
            </a:r>
            <a:r>
              <a:rPr lang="en-IE" sz="6000" dirty="0" smtClean="0">
                <a:solidFill>
                  <a:schemeClr val="bg1"/>
                </a:solidFill>
                <a:latin typeface="+mn-lt"/>
              </a:rPr>
              <a:t/>
            </a:r>
            <a:br>
              <a:rPr lang="en-IE" sz="6000" dirty="0" smtClean="0">
                <a:solidFill>
                  <a:schemeClr val="bg1"/>
                </a:solidFill>
                <a:latin typeface="+mn-lt"/>
              </a:rPr>
            </a:br>
            <a:r>
              <a:rPr lang="en-IE" sz="6000" dirty="0">
                <a:solidFill>
                  <a:schemeClr val="bg1"/>
                </a:solidFill>
                <a:latin typeface="+mn-lt"/>
              </a:rPr>
              <a:t/>
            </a:r>
            <a:br>
              <a:rPr lang="en-IE" sz="6000" dirty="0">
                <a:solidFill>
                  <a:schemeClr val="bg1"/>
                </a:solidFill>
                <a:latin typeface="+mn-lt"/>
              </a:rPr>
            </a:br>
            <a:r>
              <a:rPr lang="en-IE" sz="3200" dirty="0" smtClean="0">
                <a:solidFill>
                  <a:schemeClr val="bg1"/>
                </a:solidFill>
                <a:latin typeface="+mn-lt"/>
              </a:rPr>
              <a:t/>
            </a:r>
            <a:br>
              <a:rPr lang="en-IE" sz="3200" dirty="0" smtClean="0">
                <a:solidFill>
                  <a:schemeClr val="bg1"/>
                </a:solidFill>
                <a:latin typeface="+mn-lt"/>
              </a:rPr>
            </a:br>
            <a:r>
              <a:rPr lang="en-IE" sz="3200" dirty="0">
                <a:solidFill>
                  <a:schemeClr val="bg1"/>
                </a:solidFill>
                <a:latin typeface="+mn-lt"/>
              </a:rPr>
              <a:t/>
            </a:r>
            <a:br>
              <a:rPr lang="en-IE" sz="3200" dirty="0">
                <a:solidFill>
                  <a:schemeClr val="bg1"/>
                </a:solidFill>
                <a:latin typeface="+mn-lt"/>
              </a:rPr>
            </a:br>
            <a:endParaRPr lang="en-IE" sz="3200" dirty="0">
              <a:solidFill>
                <a:schemeClr val="bg1"/>
              </a:solidFill>
              <a:latin typeface="+mn-lt"/>
            </a:endParaRPr>
          </a:p>
        </p:txBody>
      </p:sp>
      <p:sp>
        <p:nvSpPr>
          <p:cNvPr id="14" name="Title 1"/>
          <p:cNvSpPr txBox="1">
            <a:spLocks/>
          </p:cNvSpPr>
          <p:nvPr/>
        </p:nvSpPr>
        <p:spPr>
          <a:xfrm>
            <a:off x="323528" y="4293096"/>
            <a:ext cx="8455968"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E" sz="4800" dirty="0">
              <a:solidFill>
                <a:prstClr val="white"/>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29" t="1660" r="3212" b="1035"/>
          <a:stretch/>
        </p:blipFill>
        <p:spPr bwMode="auto">
          <a:xfrm>
            <a:off x="971599" y="2924945"/>
            <a:ext cx="144016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27784" y="3527137"/>
            <a:ext cx="6336704" cy="2062103"/>
          </a:xfrm>
          <a:prstGeom prst="rect">
            <a:avLst/>
          </a:prstGeom>
          <a:noFill/>
        </p:spPr>
        <p:txBody>
          <a:bodyPr wrap="square" rtlCol="0">
            <a:spAutoFit/>
          </a:bodyPr>
          <a:lstStyle/>
          <a:p>
            <a:r>
              <a:rPr lang="en-IE" sz="3200" dirty="0" smtClean="0">
                <a:solidFill>
                  <a:schemeClr val="bg1"/>
                </a:solidFill>
              </a:rPr>
              <a:t>In 2009, the International Year of Astronomy reached 815 million people in 148 nations</a:t>
            </a:r>
          </a:p>
          <a:p>
            <a:endParaRPr lang="en-IE" sz="3200" dirty="0">
              <a:solidFill>
                <a:schemeClr val="bg1"/>
              </a:solidFill>
            </a:endParaRPr>
          </a:p>
        </p:txBody>
      </p:sp>
    </p:spTree>
    <p:extLst>
      <p:ext uri="{BB962C8B-B14F-4D97-AF65-F5344CB8AC3E}">
        <p14:creationId xmlns:p14="http://schemas.microsoft.com/office/powerpoint/2010/main" val="1420715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0070C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p:spPr>
        <p:txBody>
          <a:bodyPr>
            <a:normAutofit fontScale="90000"/>
          </a:bodyPr>
          <a:lstStyle/>
          <a:p>
            <a:r>
              <a:rPr lang="en-IE" sz="5300" dirty="0" smtClean="0">
                <a:solidFill>
                  <a:schemeClr val="bg1"/>
                </a:solidFill>
              </a:rPr>
              <a:t>The International Year of Light</a:t>
            </a:r>
            <a:br>
              <a:rPr lang="en-IE" sz="5300" dirty="0" smtClean="0">
                <a:solidFill>
                  <a:schemeClr val="bg1"/>
                </a:solidFill>
              </a:rPr>
            </a:br>
            <a:r>
              <a:rPr lang="en-IE" sz="3600" dirty="0" smtClean="0">
                <a:solidFill>
                  <a:schemeClr val="bg1"/>
                </a:solidFill>
              </a:rPr>
              <a:t>and Light-based Technologies</a:t>
            </a:r>
            <a:r>
              <a:rPr lang="en-IE" dirty="0" smtClean="0">
                <a:solidFill>
                  <a:schemeClr val="bg1"/>
                </a:solidFill>
              </a:rPr>
              <a:t/>
            </a:r>
            <a:br>
              <a:rPr lang="en-IE" dirty="0" smtClean="0">
                <a:solidFill>
                  <a:schemeClr val="bg1"/>
                </a:solidFill>
              </a:rPr>
            </a:br>
            <a:r>
              <a:rPr lang="en-IE" sz="6000" dirty="0" smtClean="0">
                <a:solidFill>
                  <a:schemeClr val="bg1"/>
                </a:solidFill>
              </a:rPr>
              <a:t>2015</a:t>
            </a:r>
            <a:endParaRPr lang="en-IE" sz="6000" dirty="0">
              <a:solidFill>
                <a:schemeClr val="bg1"/>
              </a:solidFill>
            </a:endParaRPr>
          </a:p>
        </p:txBody>
      </p:sp>
      <p:pic>
        <p:nvPicPr>
          <p:cNvPr id="1031" name="Picture 7" descr="http://www.un.org/Depts/dhl/maplib/images_maplib/unflag.gif"/>
          <p:cNvPicPr>
            <a:picLocks noChangeAspect="1" noChangeArrowheads="1"/>
          </p:cNvPicPr>
          <p:nvPr/>
        </p:nvPicPr>
        <p:blipFill rotWithShape="1">
          <a:blip r:embed="rId2">
            <a:clrChange>
              <a:clrFrom>
                <a:srgbClr val="1F4DAA"/>
              </a:clrFrom>
              <a:clrTo>
                <a:srgbClr val="1F4DAA">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0356" t="8041" r="20540" b="13242"/>
          <a:stretch/>
        </p:blipFill>
        <p:spPr bwMode="auto">
          <a:xfrm>
            <a:off x="1790452" y="2715129"/>
            <a:ext cx="1686893" cy="14977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50000"/>
          <a:stretch/>
        </p:blipFill>
        <p:spPr bwMode="auto">
          <a:xfrm>
            <a:off x="6957361" y="2380740"/>
            <a:ext cx="1286192" cy="178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http://upload.wikimedia.org/wikipedia/commons/0/07/UNESCO_logo_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6959" y="2836121"/>
            <a:ext cx="1576092" cy="127048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987238" y="5114212"/>
            <a:ext cx="7772400" cy="1080120"/>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4800" b="1" dirty="0" smtClean="0">
                <a:solidFill>
                  <a:schemeClr val="bg1"/>
                </a:solidFill>
                <a:latin typeface="+mn-lt"/>
              </a:rPr>
              <a:t>We will only get one chance</a:t>
            </a:r>
            <a:endParaRPr lang="en-IE" sz="2400" dirty="0">
              <a:solidFill>
                <a:schemeClr val="bg1"/>
              </a:solidFill>
              <a:latin typeface="+mn-lt"/>
            </a:endParaRPr>
          </a:p>
        </p:txBody>
      </p:sp>
      <p:pic>
        <p:nvPicPr>
          <p:cNvPr id="7170"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2505" y="2865149"/>
            <a:ext cx="1363258" cy="124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929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TotalTime>
  <Words>324</Words>
  <Application>Microsoft Office PowerPoint</Application>
  <PresentationFormat>Presentación en pantalla (4:3)</PresentationFormat>
  <Paragraphs>33</Paragraphs>
  <Slides>8</Slides>
  <Notes>0</Notes>
  <HiddenSlides>0</HiddenSlides>
  <MMClips>0</MMClips>
  <ScaleCrop>false</ScaleCrop>
  <HeadingPairs>
    <vt:vector size="4" baseType="variant">
      <vt:variant>
        <vt:lpstr>Tema</vt:lpstr>
      </vt:variant>
      <vt:variant>
        <vt:i4>3</vt:i4>
      </vt:variant>
      <vt:variant>
        <vt:lpstr>Títulos de diapositiva</vt:lpstr>
      </vt:variant>
      <vt:variant>
        <vt:i4>8</vt:i4>
      </vt:variant>
    </vt:vector>
  </HeadingPairs>
  <TitlesOfParts>
    <vt:vector size="11" baseType="lpstr">
      <vt:lpstr>Office Theme</vt:lpstr>
      <vt:lpstr>1_Office Theme</vt:lpstr>
      <vt:lpstr>2_Office Theme</vt:lpstr>
      <vt:lpstr>The International Year of Light and Light-based Technologies 2015</vt:lpstr>
      <vt:lpstr>Declared on 20 Dec 2013     </vt:lpstr>
      <vt:lpstr>What the UN wants  To promote light technologies for improved quality of life in developed and developing world   To reduce light pollution and energy waste  To promote women’s empowerment in science  To promote education amongst young people  To promote sustainable development      </vt:lpstr>
      <vt:lpstr>Focus on development  </vt:lpstr>
      <vt:lpstr>Endorsement</vt:lpstr>
      <vt:lpstr>Science partnership</vt:lpstr>
      <vt:lpstr>This is like nothing we have ever done before     </vt:lpstr>
      <vt:lpstr>The International Year of Light and Light-based Technologies 2015</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Year of Light and Light-based Technologies 2015</dc:title>
  <dc:creator>John Dudley</dc:creator>
  <cp:lastModifiedBy>Rosa Mari</cp:lastModifiedBy>
  <cp:revision>16</cp:revision>
  <dcterms:created xsi:type="dcterms:W3CDTF">2013-12-13T07:35:40Z</dcterms:created>
  <dcterms:modified xsi:type="dcterms:W3CDTF">2014-04-07T18:49:51Z</dcterms:modified>
</cp:coreProperties>
</file>